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1.jpg" ContentType="image/png"/>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23.jpg" ContentType="image/pn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1" r:id="rId1"/>
  </p:sldMasterIdLst>
  <p:notesMasterIdLst>
    <p:notesMasterId r:id="rId52"/>
  </p:notesMasterIdLst>
  <p:sldIdLst>
    <p:sldId id="349" r:id="rId2"/>
    <p:sldId id="333" r:id="rId3"/>
    <p:sldId id="362" r:id="rId4"/>
    <p:sldId id="361" r:id="rId5"/>
    <p:sldId id="360" r:id="rId6"/>
    <p:sldId id="346" r:id="rId7"/>
    <p:sldId id="332" r:id="rId8"/>
    <p:sldId id="364" r:id="rId9"/>
    <p:sldId id="368" r:id="rId10"/>
    <p:sldId id="365" r:id="rId11"/>
    <p:sldId id="367" r:id="rId12"/>
    <p:sldId id="366" r:id="rId13"/>
    <p:sldId id="363" r:id="rId14"/>
    <p:sldId id="340" r:id="rId15"/>
    <p:sldId id="344" r:id="rId16"/>
    <p:sldId id="345" r:id="rId17"/>
    <p:sldId id="337" r:id="rId18"/>
    <p:sldId id="338" r:id="rId19"/>
    <p:sldId id="339" r:id="rId20"/>
    <p:sldId id="348" r:id="rId21"/>
    <p:sldId id="316" r:id="rId22"/>
    <p:sldId id="323" r:id="rId23"/>
    <p:sldId id="324" r:id="rId24"/>
    <p:sldId id="326" r:id="rId25"/>
    <p:sldId id="327" r:id="rId26"/>
    <p:sldId id="328" r:id="rId27"/>
    <p:sldId id="352" r:id="rId28"/>
    <p:sldId id="350" r:id="rId29"/>
    <p:sldId id="351" r:id="rId30"/>
    <p:sldId id="353" r:id="rId31"/>
    <p:sldId id="355" r:id="rId32"/>
    <p:sldId id="356" r:id="rId33"/>
    <p:sldId id="369" r:id="rId34"/>
    <p:sldId id="370" r:id="rId35"/>
    <p:sldId id="371" r:id="rId36"/>
    <p:sldId id="318" r:id="rId37"/>
    <p:sldId id="354" r:id="rId38"/>
    <p:sldId id="372" r:id="rId39"/>
    <p:sldId id="373" r:id="rId40"/>
    <p:sldId id="330" r:id="rId41"/>
    <p:sldId id="374" r:id="rId42"/>
    <p:sldId id="375" r:id="rId43"/>
    <p:sldId id="376" r:id="rId44"/>
    <p:sldId id="377" r:id="rId45"/>
    <p:sldId id="378" r:id="rId46"/>
    <p:sldId id="379" r:id="rId47"/>
    <p:sldId id="380" r:id="rId48"/>
    <p:sldId id="381" r:id="rId49"/>
    <p:sldId id="382" r:id="rId50"/>
    <p:sldId id="322" r:id="rId51"/>
  </p:sldIdLst>
  <p:sldSz cx="10080625" cy="7559675"/>
  <p:notesSz cx="7772400" cy="10058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trimas@outlook.com" initials="c" lastIdx="1" clrIdx="0">
    <p:extLst>
      <p:ext uri="{19B8F6BF-5375-455C-9EA6-DF929625EA0E}">
        <p15:presenceInfo xmlns:p15="http://schemas.microsoft.com/office/powerpoint/2012/main" userId="7bb504c3acb0200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F5AB1C69-6EDB-4FF4-983F-18BD219EF322}" styleName="Μεσαίο στυλ 2 - Έμφαση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Μεσαίο στυλ 2 - Έμφαση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Μεσαίο στυλ 2 - Έμφαση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505E3EF-67EA-436B-97B2-0124C06EBD24}" styleName="Μεσαίο στυλ 4 - Έμφαση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Μεσαίο στυλ 4 - Έμφαση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Μεσαίο στυλ 4 - Έμφαση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Μεσαίο στυλ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238" autoAdjust="0"/>
  </p:normalViewPr>
  <p:slideViewPr>
    <p:cSldViewPr>
      <p:cViewPr varScale="1">
        <p:scale>
          <a:sx n="71" d="100"/>
          <a:sy n="71" d="100"/>
        </p:scale>
        <p:origin x="1579" y="58"/>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5AF61C-F9D9-40EA-B888-704E6B760214}"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B4884FA0-C7D4-42AA-9793-0E54B75E7372}">
      <dgm:prSet/>
      <dgm:spPr/>
      <dgm:t>
        <a:bodyPr/>
        <a:lstStyle/>
        <a:p>
          <a:r>
            <a:rPr lang="en-US" dirty="0">
              <a:latin typeface="Arial Black" panose="020B0A04020102020204" pitchFamily="34" charset="0"/>
            </a:rPr>
            <a:t>Data Split (Training/Test).</a:t>
          </a:r>
        </a:p>
      </dgm:t>
    </dgm:pt>
    <dgm:pt modelId="{8AFEF61B-4D4F-4772-AD55-272810643446}" type="parTrans" cxnId="{43AA2FFD-3950-4058-977B-EF31C02D4731}">
      <dgm:prSet/>
      <dgm:spPr/>
      <dgm:t>
        <a:bodyPr/>
        <a:lstStyle/>
        <a:p>
          <a:endParaRPr lang="en-US"/>
        </a:p>
      </dgm:t>
    </dgm:pt>
    <dgm:pt modelId="{06C05F5D-491D-4B3D-ABCB-0F31DF0D2BF6}" type="sibTrans" cxnId="{43AA2FFD-3950-4058-977B-EF31C02D4731}">
      <dgm:prSet/>
      <dgm:spPr/>
      <dgm:t>
        <a:bodyPr/>
        <a:lstStyle/>
        <a:p>
          <a:endParaRPr lang="en-US"/>
        </a:p>
      </dgm:t>
    </dgm:pt>
    <dgm:pt modelId="{DA574C3E-7785-4221-8FB0-98DBC9A7D205}">
      <dgm:prSet/>
      <dgm:spPr/>
      <dgm:t>
        <a:bodyPr/>
        <a:lstStyle/>
        <a:p>
          <a:r>
            <a:rPr lang="en-US" dirty="0">
              <a:latin typeface="Arial Black" panose="020B0A04020102020204" pitchFamily="34" charset="0"/>
            </a:rPr>
            <a:t>Feed Training annotations to Network.</a:t>
          </a:r>
        </a:p>
      </dgm:t>
    </dgm:pt>
    <dgm:pt modelId="{0CB4C70C-11E8-405A-9C74-2EBF82CEB571}" type="parTrans" cxnId="{B0876A5B-7132-4A28-B638-6F565172D13E}">
      <dgm:prSet/>
      <dgm:spPr/>
      <dgm:t>
        <a:bodyPr/>
        <a:lstStyle/>
        <a:p>
          <a:endParaRPr lang="en-US"/>
        </a:p>
      </dgm:t>
    </dgm:pt>
    <dgm:pt modelId="{355D1A61-1961-411B-9BC7-00D19D4375A9}" type="sibTrans" cxnId="{B0876A5B-7132-4A28-B638-6F565172D13E}">
      <dgm:prSet/>
      <dgm:spPr/>
      <dgm:t>
        <a:bodyPr/>
        <a:lstStyle/>
        <a:p>
          <a:endParaRPr lang="en-US"/>
        </a:p>
      </dgm:t>
    </dgm:pt>
    <dgm:pt modelId="{B37B92F7-9E71-449C-825C-78E6758A4D97}">
      <dgm:prSet/>
      <dgm:spPr/>
      <dgm:t>
        <a:bodyPr/>
        <a:lstStyle/>
        <a:p>
          <a:r>
            <a:rPr lang="en-US" dirty="0">
              <a:latin typeface="Arial Black" panose="020B0A04020102020204" pitchFamily="34" charset="0"/>
            </a:rPr>
            <a:t>Training for 100 epochs on NVIDIA Tesla P100.</a:t>
          </a:r>
        </a:p>
      </dgm:t>
    </dgm:pt>
    <dgm:pt modelId="{E2607E2F-0BFF-44A8-AE4C-6EA70C6865D1}" type="parTrans" cxnId="{C14B9CC0-0C2A-43F9-B3CA-DE97D55B4906}">
      <dgm:prSet/>
      <dgm:spPr/>
      <dgm:t>
        <a:bodyPr/>
        <a:lstStyle/>
        <a:p>
          <a:endParaRPr lang="en-US"/>
        </a:p>
      </dgm:t>
    </dgm:pt>
    <dgm:pt modelId="{82ACFFE6-6EEE-4299-A63C-F8B55596B075}" type="sibTrans" cxnId="{C14B9CC0-0C2A-43F9-B3CA-DE97D55B4906}">
      <dgm:prSet/>
      <dgm:spPr/>
      <dgm:t>
        <a:bodyPr/>
        <a:lstStyle/>
        <a:p>
          <a:endParaRPr lang="en-US"/>
        </a:p>
      </dgm:t>
    </dgm:pt>
    <dgm:pt modelId="{B7B9D877-6D4C-4267-94E0-A170E0188C4E}">
      <dgm:prSet/>
      <dgm:spPr/>
      <dgm:t>
        <a:bodyPr/>
        <a:lstStyle/>
        <a:p>
          <a:r>
            <a:rPr lang="en-US" dirty="0">
              <a:latin typeface="Arial Black" panose="020B0A04020102020204" pitchFamily="34" charset="0"/>
            </a:rPr>
            <a:t>Test network.</a:t>
          </a:r>
        </a:p>
      </dgm:t>
    </dgm:pt>
    <dgm:pt modelId="{02F2BFBE-232B-40E6-ACA3-EF3E697E281B}" type="parTrans" cxnId="{1C00EA47-3473-4564-BDB4-DD98854D0926}">
      <dgm:prSet/>
      <dgm:spPr/>
      <dgm:t>
        <a:bodyPr/>
        <a:lstStyle/>
        <a:p>
          <a:endParaRPr lang="en-US"/>
        </a:p>
      </dgm:t>
    </dgm:pt>
    <dgm:pt modelId="{C51BBE35-7907-4755-AC5D-B5233682202A}" type="sibTrans" cxnId="{1C00EA47-3473-4564-BDB4-DD98854D0926}">
      <dgm:prSet/>
      <dgm:spPr/>
      <dgm:t>
        <a:bodyPr/>
        <a:lstStyle/>
        <a:p>
          <a:endParaRPr lang="en-US"/>
        </a:p>
      </dgm:t>
    </dgm:pt>
    <dgm:pt modelId="{D15FF5B3-18DC-45BF-A069-97D5FF7440EC}" type="pres">
      <dgm:prSet presAssocID="{785AF61C-F9D9-40EA-B888-704E6B760214}" presName="CompostProcess" presStyleCnt="0">
        <dgm:presLayoutVars>
          <dgm:dir/>
          <dgm:resizeHandles val="exact"/>
        </dgm:presLayoutVars>
      </dgm:prSet>
      <dgm:spPr/>
    </dgm:pt>
    <dgm:pt modelId="{0B59DC77-757D-44C6-8350-9E36BF842693}" type="pres">
      <dgm:prSet presAssocID="{785AF61C-F9D9-40EA-B888-704E6B760214}" presName="arrow" presStyleLbl="bgShp" presStyleIdx="0" presStyleCnt="1"/>
      <dgm:spPr/>
    </dgm:pt>
    <dgm:pt modelId="{1DA4BC13-E11F-4D50-AEB2-0B41AB9467C1}" type="pres">
      <dgm:prSet presAssocID="{785AF61C-F9D9-40EA-B888-704E6B760214}" presName="linearProcess" presStyleCnt="0"/>
      <dgm:spPr/>
    </dgm:pt>
    <dgm:pt modelId="{6DFEB2C9-C9CD-43F3-B260-1F1152056FA0}" type="pres">
      <dgm:prSet presAssocID="{B4884FA0-C7D4-42AA-9793-0E54B75E7372}" presName="textNode" presStyleLbl="node1" presStyleIdx="0" presStyleCnt="4">
        <dgm:presLayoutVars>
          <dgm:bulletEnabled val="1"/>
        </dgm:presLayoutVars>
      </dgm:prSet>
      <dgm:spPr/>
    </dgm:pt>
    <dgm:pt modelId="{68D9F723-C248-4F76-B582-8296ECF46189}" type="pres">
      <dgm:prSet presAssocID="{06C05F5D-491D-4B3D-ABCB-0F31DF0D2BF6}" presName="sibTrans" presStyleCnt="0"/>
      <dgm:spPr/>
    </dgm:pt>
    <dgm:pt modelId="{A78B9AEC-9DD3-4AF4-93E1-AC0311850E4C}" type="pres">
      <dgm:prSet presAssocID="{DA574C3E-7785-4221-8FB0-98DBC9A7D205}" presName="textNode" presStyleLbl="node1" presStyleIdx="1" presStyleCnt="4">
        <dgm:presLayoutVars>
          <dgm:bulletEnabled val="1"/>
        </dgm:presLayoutVars>
      </dgm:prSet>
      <dgm:spPr/>
    </dgm:pt>
    <dgm:pt modelId="{5C252CC0-363F-44AD-B6FB-9733547D3037}" type="pres">
      <dgm:prSet presAssocID="{355D1A61-1961-411B-9BC7-00D19D4375A9}" presName="sibTrans" presStyleCnt="0"/>
      <dgm:spPr/>
    </dgm:pt>
    <dgm:pt modelId="{B2CEFCCB-5079-4CA4-9AD3-7B590D7F2DF6}" type="pres">
      <dgm:prSet presAssocID="{B37B92F7-9E71-449C-825C-78E6758A4D97}" presName="textNode" presStyleLbl="node1" presStyleIdx="2" presStyleCnt="4">
        <dgm:presLayoutVars>
          <dgm:bulletEnabled val="1"/>
        </dgm:presLayoutVars>
      </dgm:prSet>
      <dgm:spPr/>
    </dgm:pt>
    <dgm:pt modelId="{AB7AE277-944D-4D37-A8B8-7248FCACFBE1}" type="pres">
      <dgm:prSet presAssocID="{82ACFFE6-6EEE-4299-A63C-F8B55596B075}" presName="sibTrans" presStyleCnt="0"/>
      <dgm:spPr/>
    </dgm:pt>
    <dgm:pt modelId="{D17391AB-173F-445A-AC7B-DC8DC86F2380}" type="pres">
      <dgm:prSet presAssocID="{B7B9D877-6D4C-4267-94E0-A170E0188C4E}" presName="textNode" presStyleLbl="node1" presStyleIdx="3" presStyleCnt="4">
        <dgm:presLayoutVars>
          <dgm:bulletEnabled val="1"/>
        </dgm:presLayoutVars>
      </dgm:prSet>
      <dgm:spPr/>
    </dgm:pt>
  </dgm:ptLst>
  <dgm:cxnLst>
    <dgm:cxn modelId="{24F5610E-241C-4C9E-8126-B0B3E99FC92A}" type="presOf" srcId="{B37B92F7-9E71-449C-825C-78E6758A4D97}" destId="{B2CEFCCB-5079-4CA4-9AD3-7B590D7F2DF6}" srcOrd="0" destOrd="0" presId="urn:microsoft.com/office/officeart/2005/8/layout/hProcess9"/>
    <dgm:cxn modelId="{30310911-7C3E-454C-AE9E-489A1DDAD1A4}" type="presOf" srcId="{785AF61C-F9D9-40EA-B888-704E6B760214}" destId="{D15FF5B3-18DC-45BF-A069-97D5FF7440EC}" srcOrd="0" destOrd="0" presId="urn:microsoft.com/office/officeart/2005/8/layout/hProcess9"/>
    <dgm:cxn modelId="{7F311522-7121-4593-A81E-24CB37D85BFD}" type="presOf" srcId="{B4884FA0-C7D4-42AA-9793-0E54B75E7372}" destId="{6DFEB2C9-C9CD-43F3-B260-1F1152056FA0}" srcOrd="0" destOrd="0" presId="urn:microsoft.com/office/officeart/2005/8/layout/hProcess9"/>
    <dgm:cxn modelId="{B0876A5B-7132-4A28-B638-6F565172D13E}" srcId="{785AF61C-F9D9-40EA-B888-704E6B760214}" destId="{DA574C3E-7785-4221-8FB0-98DBC9A7D205}" srcOrd="1" destOrd="0" parTransId="{0CB4C70C-11E8-405A-9C74-2EBF82CEB571}" sibTransId="{355D1A61-1961-411B-9BC7-00D19D4375A9}"/>
    <dgm:cxn modelId="{1C00EA47-3473-4564-BDB4-DD98854D0926}" srcId="{785AF61C-F9D9-40EA-B888-704E6B760214}" destId="{B7B9D877-6D4C-4267-94E0-A170E0188C4E}" srcOrd="3" destOrd="0" parTransId="{02F2BFBE-232B-40E6-ACA3-EF3E697E281B}" sibTransId="{C51BBE35-7907-4755-AC5D-B5233682202A}"/>
    <dgm:cxn modelId="{1F152B6D-4AC2-4A45-9779-0DD9543DDB6E}" type="presOf" srcId="{B7B9D877-6D4C-4267-94E0-A170E0188C4E}" destId="{D17391AB-173F-445A-AC7B-DC8DC86F2380}" srcOrd="0" destOrd="0" presId="urn:microsoft.com/office/officeart/2005/8/layout/hProcess9"/>
    <dgm:cxn modelId="{C14B9CC0-0C2A-43F9-B3CA-DE97D55B4906}" srcId="{785AF61C-F9D9-40EA-B888-704E6B760214}" destId="{B37B92F7-9E71-449C-825C-78E6758A4D97}" srcOrd="2" destOrd="0" parTransId="{E2607E2F-0BFF-44A8-AE4C-6EA70C6865D1}" sibTransId="{82ACFFE6-6EEE-4299-A63C-F8B55596B075}"/>
    <dgm:cxn modelId="{842F65C4-0380-4EB3-A0CD-4E6DEE71A0C4}" type="presOf" srcId="{DA574C3E-7785-4221-8FB0-98DBC9A7D205}" destId="{A78B9AEC-9DD3-4AF4-93E1-AC0311850E4C}" srcOrd="0" destOrd="0" presId="urn:microsoft.com/office/officeart/2005/8/layout/hProcess9"/>
    <dgm:cxn modelId="{43AA2FFD-3950-4058-977B-EF31C02D4731}" srcId="{785AF61C-F9D9-40EA-B888-704E6B760214}" destId="{B4884FA0-C7D4-42AA-9793-0E54B75E7372}" srcOrd="0" destOrd="0" parTransId="{8AFEF61B-4D4F-4772-AD55-272810643446}" sibTransId="{06C05F5D-491D-4B3D-ABCB-0F31DF0D2BF6}"/>
    <dgm:cxn modelId="{0E60AE1B-84CA-4AFA-AD53-01AA5732AD8B}" type="presParOf" srcId="{D15FF5B3-18DC-45BF-A069-97D5FF7440EC}" destId="{0B59DC77-757D-44C6-8350-9E36BF842693}" srcOrd="0" destOrd="0" presId="urn:microsoft.com/office/officeart/2005/8/layout/hProcess9"/>
    <dgm:cxn modelId="{502B801E-6445-46DE-8E42-51939F529041}" type="presParOf" srcId="{D15FF5B3-18DC-45BF-A069-97D5FF7440EC}" destId="{1DA4BC13-E11F-4D50-AEB2-0B41AB9467C1}" srcOrd="1" destOrd="0" presId="urn:microsoft.com/office/officeart/2005/8/layout/hProcess9"/>
    <dgm:cxn modelId="{1D7A7871-312D-4ABD-B3D9-08BDCB1E104C}" type="presParOf" srcId="{1DA4BC13-E11F-4D50-AEB2-0B41AB9467C1}" destId="{6DFEB2C9-C9CD-43F3-B260-1F1152056FA0}" srcOrd="0" destOrd="0" presId="urn:microsoft.com/office/officeart/2005/8/layout/hProcess9"/>
    <dgm:cxn modelId="{C9BB4D3E-9E7B-43DB-BB64-2837111748C2}" type="presParOf" srcId="{1DA4BC13-E11F-4D50-AEB2-0B41AB9467C1}" destId="{68D9F723-C248-4F76-B582-8296ECF46189}" srcOrd="1" destOrd="0" presId="urn:microsoft.com/office/officeart/2005/8/layout/hProcess9"/>
    <dgm:cxn modelId="{1F911056-80D2-48E6-AF89-26EBDD6702C7}" type="presParOf" srcId="{1DA4BC13-E11F-4D50-AEB2-0B41AB9467C1}" destId="{A78B9AEC-9DD3-4AF4-93E1-AC0311850E4C}" srcOrd="2" destOrd="0" presId="urn:microsoft.com/office/officeart/2005/8/layout/hProcess9"/>
    <dgm:cxn modelId="{8AB93BE6-8D70-4B3E-8E6D-88F0006DCD23}" type="presParOf" srcId="{1DA4BC13-E11F-4D50-AEB2-0B41AB9467C1}" destId="{5C252CC0-363F-44AD-B6FB-9733547D3037}" srcOrd="3" destOrd="0" presId="urn:microsoft.com/office/officeart/2005/8/layout/hProcess9"/>
    <dgm:cxn modelId="{B4D973A0-53C9-455C-862D-874F20D4224A}" type="presParOf" srcId="{1DA4BC13-E11F-4D50-AEB2-0B41AB9467C1}" destId="{B2CEFCCB-5079-4CA4-9AD3-7B590D7F2DF6}" srcOrd="4" destOrd="0" presId="urn:microsoft.com/office/officeart/2005/8/layout/hProcess9"/>
    <dgm:cxn modelId="{330C14CA-88FB-46FA-9721-2198A7C9FFE8}" type="presParOf" srcId="{1DA4BC13-E11F-4D50-AEB2-0B41AB9467C1}" destId="{AB7AE277-944D-4D37-A8B8-7248FCACFBE1}" srcOrd="5" destOrd="0" presId="urn:microsoft.com/office/officeart/2005/8/layout/hProcess9"/>
    <dgm:cxn modelId="{11FB5CB0-27F5-4DBB-920A-DBEF2442F4E4}" type="presParOf" srcId="{1DA4BC13-E11F-4D50-AEB2-0B41AB9467C1}" destId="{D17391AB-173F-445A-AC7B-DC8DC86F2380}"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DB2F54-DE2B-4797-9B57-FB642EBAF53F}"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675D458C-D0F7-4020-81A0-E25F89FBD229}">
      <dgm:prSet custT="1"/>
      <dgm:spPr/>
      <dgm:t>
        <a:bodyPr/>
        <a:lstStyle/>
        <a:p>
          <a:r>
            <a:rPr lang="en-US" sz="1100" dirty="0">
              <a:latin typeface="Arial Black" panose="020B0A04020102020204" pitchFamily="34" charset="0"/>
            </a:rPr>
            <a:t>Split Data (Training/Test).</a:t>
          </a:r>
        </a:p>
      </dgm:t>
    </dgm:pt>
    <dgm:pt modelId="{F386925F-ABC0-4E6C-A734-9B418A3328B2}" type="parTrans" cxnId="{E4EF7688-3E26-4FE5-AE07-AB560D1A8AAE}">
      <dgm:prSet/>
      <dgm:spPr/>
      <dgm:t>
        <a:bodyPr/>
        <a:lstStyle/>
        <a:p>
          <a:endParaRPr lang="en-US"/>
        </a:p>
      </dgm:t>
    </dgm:pt>
    <dgm:pt modelId="{5F1175FB-EDE8-467C-B3E4-5D9F59A54059}" type="sibTrans" cxnId="{E4EF7688-3E26-4FE5-AE07-AB560D1A8AAE}">
      <dgm:prSet/>
      <dgm:spPr/>
      <dgm:t>
        <a:bodyPr/>
        <a:lstStyle/>
        <a:p>
          <a:endParaRPr lang="en-US"/>
        </a:p>
      </dgm:t>
    </dgm:pt>
    <dgm:pt modelId="{83442E4A-6291-4B74-B643-A0242ED18809}">
      <dgm:prSet custT="1"/>
      <dgm:spPr/>
      <dgm:t>
        <a:bodyPr/>
        <a:lstStyle/>
        <a:p>
          <a:r>
            <a:rPr lang="en-US" sz="1050" dirty="0">
              <a:latin typeface="Arial Black" panose="020B0A04020102020204" pitchFamily="34" charset="0"/>
            </a:rPr>
            <a:t>Split Training Data (Training/ Validation)</a:t>
          </a:r>
        </a:p>
      </dgm:t>
    </dgm:pt>
    <dgm:pt modelId="{0036F0A4-2F82-4D08-A2F0-C2D7483E5D4B}" type="parTrans" cxnId="{D3C608D3-0674-4FA9-B01D-0D77B7A88326}">
      <dgm:prSet/>
      <dgm:spPr/>
      <dgm:t>
        <a:bodyPr/>
        <a:lstStyle/>
        <a:p>
          <a:endParaRPr lang="en-US"/>
        </a:p>
      </dgm:t>
    </dgm:pt>
    <dgm:pt modelId="{876627C8-4122-4776-90AD-8A813D912322}" type="sibTrans" cxnId="{D3C608D3-0674-4FA9-B01D-0D77B7A88326}">
      <dgm:prSet/>
      <dgm:spPr/>
      <dgm:t>
        <a:bodyPr/>
        <a:lstStyle/>
        <a:p>
          <a:endParaRPr lang="en-US"/>
        </a:p>
      </dgm:t>
    </dgm:pt>
    <dgm:pt modelId="{99F454B4-7A0B-42A7-92C8-ACA81FAFEF89}">
      <dgm:prSet/>
      <dgm:spPr/>
      <dgm:t>
        <a:bodyPr/>
        <a:lstStyle/>
        <a:p>
          <a:r>
            <a:rPr lang="en-US" dirty="0">
              <a:latin typeface="Arial Black" panose="020B0A04020102020204" pitchFamily="34" charset="0"/>
            </a:rPr>
            <a:t>Feed Training Data in the Network.</a:t>
          </a:r>
        </a:p>
      </dgm:t>
    </dgm:pt>
    <dgm:pt modelId="{C17380E9-7787-4A19-A183-D80E6BCB48B1}" type="parTrans" cxnId="{9F7BAA27-0050-4AB3-8A8C-73BB3793A336}">
      <dgm:prSet/>
      <dgm:spPr/>
      <dgm:t>
        <a:bodyPr/>
        <a:lstStyle/>
        <a:p>
          <a:endParaRPr lang="en-US"/>
        </a:p>
      </dgm:t>
    </dgm:pt>
    <dgm:pt modelId="{69D057F4-AFEF-4EA0-A716-819997602070}" type="sibTrans" cxnId="{9F7BAA27-0050-4AB3-8A8C-73BB3793A336}">
      <dgm:prSet/>
      <dgm:spPr/>
      <dgm:t>
        <a:bodyPr/>
        <a:lstStyle/>
        <a:p>
          <a:endParaRPr lang="en-US"/>
        </a:p>
      </dgm:t>
    </dgm:pt>
    <dgm:pt modelId="{DD0BD159-5D8A-4C65-B184-03490D5F27F4}">
      <dgm:prSet/>
      <dgm:spPr/>
      <dgm:t>
        <a:bodyPr/>
        <a:lstStyle/>
        <a:p>
          <a:r>
            <a:rPr lang="en-US" dirty="0">
              <a:latin typeface="Arial Black" panose="020B0A04020102020204" pitchFamily="34" charset="0"/>
            </a:rPr>
            <a:t>Training 90 epochs.</a:t>
          </a:r>
        </a:p>
      </dgm:t>
    </dgm:pt>
    <dgm:pt modelId="{5AC0D7D7-59F0-4748-A29D-D73392F40377}" type="parTrans" cxnId="{FB7A280E-E93F-4D37-8354-17125FE684B7}">
      <dgm:prSet/>
      <dgm:spPr/>
      <dgm:t>
        <a:bodyPr/>
        <a:lstStyle/>
        <a:p>
          <a:endParaRPr lang="en-US"/>
        </a:p>
      </dgm:t>
    </dgm:pt>
    <dgm:pt modelId="{20170DA0-4EA3-4C0C-8A3E-FA6B478D7061}" type="sibTrans" cxnId="{FB7A280E-E93F-4D37-8354-17125FE684B7}">
      <dgm:prSet/>
      <dgm:spPr/>
      <dgm:t>
        <a:bodyPr/>
        <a:lstStyle/>
        <a:p>
          <a:endParaRPr lang="en-US"/>
        </a:p>
      </dgm:t>
    </dgm:pt>
    <dgm:pt modelId="{DEF98962-BAA7-490B-B570-F0801E0C473B}">
      <dgm:prSet/>
      <dgm:spPr/>
      <dgm:t>
        <a:bodyPr/>
        <a:lstStyle/>
        <a:p>
          <a:r>
            <a:rPr lang="en-US" dirty="0">
              <a:latin typeface="Arial Black" panose="020B0A04020102020204" pitchFamily="34" charset="0"/>
            </a:rPr>
            <a:t>Test in the Validation Data.</a:t>
          </a:r>
        </a:p>
      </dgm:t>
    </dgm:pt>
    <dgm:pt modelId="{6D3FD185-C255-4857-90C7-19C8BC9A32E2}" type="parTrans" cxnId="{3475BC35-DE79-4B79-AB90-CD3F16D78C16}">
      <dgm:prSet/>
      <dgm:spPr/>
      <dgm:t>
        <a:bodyPr/>
        <a:lstStyle/>
        <a:p>
          <a:endParaRPr lang="en-US"/>
        </a:p>
      </dgm:t>
    </dgm:pt>
    <dgm:pt modelId="{5C8DB05E-83E8-4DC8-B6CB-0622A31944B7}" type="sibTrans" cxnId="{3475BC35-DE79-4B79-AB90-CD3F16D78C16}">
      <dgm:prSet/>
      <dgm:spPr/>
      <dgm:t>
        <a:bodyPr/>
        <a:lstStyle/>
        <a:p>
          <a:endParaRPr lang="en-US"/>
        </a:p>
      </dgm:t>
    </dgm:pt>
    <dgm:pt modelId="{53F10BA4-A449-4441-8296-7406E3D4362C}">
      <dgm:prSet/>
      <dgm:spPr/>
      <dgm:t>
        <a:bodyPr/>
        <a:lstStyle/>
        <a:p>
          <a:r>
            <a:rPr lang="en-US" dirty="0">
              <a:latin typeface="Arial Black" panose="020B0A04020102020204" pitchFamily="34" charset="0"/>
            </a:rPr>
            <a:t>Repeat 5 times total.</a:t>
          </a:r>
        </a:p>
      </dgm:t>
    </dgm:pt>
    <dgm:pt modelId="{B76B6EA0-1AAB-4416-8FB4-504463A19ABE}" type="parTrans" cxnId="{306777D5-9A8A-4C65-8640-39023A30CF88}">
      <dgm:prSet/>
      <dgm:spPr/>
      <dgm:t>
        <a:bodyPr/>
        <a:lstStyle/>
        <a:p>
          <a:endParaRPr lang="en-US"/>
        </a:p>
      </dgm:t>
    </dgm:pt>
    <dgm:pt modelId="{729F54C1-639A-4209-BE0F-1F50F2211D10}" type="sibTrans" cxnId="{306777D5-9A8A-4C65-8640-39023A30CF88}">
      <dgm:prSet/>
      <dgm:spPr/>
      <dgm:t>
        <a:bodyPr/>
        <a:lstStyle/>
        <a:p>
          <a:endParaRPr lang="en-US"/>
        </a:p>
      </dgm:t>
    </dgm:pt>
    <dgm:pt modelId="{B491885A-DB60-4E71-B753-3DBAA816D45D}">
      <dgm:prSet custT="1"/>
      <dgm:spPr/>
      <dgm:t>
        <a:bodyPr/>
        <a:lstStyle/>
        <a:p>
          <a:r>
            <a:rPr lang="en-US" sz="1050" dirty="0">
              <a:latin typeface="Arial Black" panose="020B0A04020102020204" pitchFamily="34" charset="0"/>
            </a:rPr>
            <a:t>Test each model in the Test set.</a:t>
          </a:r>
        </a:p>
      </dgm:t>
    </dgm:pt>
    <dgm:pt modelId="{19BBA286-EA11-4B94-9293-158FB50A6BFB}" type="parTrans" cxnId="{FE0F99FC-E7BC-4A03-AFAA-CA820DFE7F79}">
      <dgm:prSet/>
      <dgm:spPr/>
      <dgm:t>
        <a:bodyPr/>
        <a:lstStyle/>
        <a:p>
          <a:endParaRPr lang="en-US"/>
        </a:p>
      </dgm:t>
    </dgm:pt>
    <dgm:pt modelId="{7CE534AB-8E74-4349-9B85-373D8415211B}" type="sibTrans" cxnId="{FE0F99FC-E7BC-4A03-AFAA-CA820DFE7F79}">
      <dgm:prSet/>
      <dgm:spPr/>
      <dgm:t>
        <a:bodyPr/>
        <a:lstStyle/>
        <a:p>
          <a:endParaRPr lang="en-US"/>
        </a:p>
      </dgm:t>
    </dgm:pt>
    <dgm:pt modelId="{9D20CF33-C612-4C4B-9B46-DC7AB71D7626}">
      <dgm:prSet custT="1"/>
      <dgm:spPr/>
      <dgm:t>
        <a:bodyPr/>
        <a:lstStyle/>
        <a:p>
          <a:r>
            <a:rPr lang="en-US" sz="1000" dirty="0">
              <a:latin typeface="Arial Black" panose="020B0A04020102020204" pitchFamily="34" charset="0"/>
            </a:rPr>
            <a:t>Obtain a mean average from the 5-fold cross validation.</a:t>
          </a:r>
        </a:p>
      </dgm:t>
    </dgm:pt>
    <dgm:pt modelId="{201BE550-5333-4C4E-AFD7-D0E6D8A769FE}" type="parTrans" cxnId="{AA5AE06B-1DA3-4D96-850B-C9666C8C8143}">
      <dgm:prSet/>
      <dgm:spPr/>
      <dgm:t>
        <a:bodyPr/>
        <a:lstStyle/>
        <a:p>
          <a:endParaRPr lang="en-US"/>
        </a:p>
      </dgm:t>
    </dgm:pt>
    <dgm:pt modelId="{9E4C7F13-325B-499C-B79B-47B7875B1E47}" type="sibTrans" cxnId="{AA5AE06B-1DA3-4D96-850B-C9666C8C8143}">
      <dgm:prSet/>
      <dgm:spPr/>
      <dgm:t>
        <a:bodyPr/>
        <a:lstStyle/>
        <a:p>
          <a:endParaRPr lang="en-US"/>
        </a:p>
      </dgm:t>
    </dgm:pt>
    <dgm:pt modelId="{45CE909B-C6D3-468F-98AC-53BB4FFC9E7F}">
      <dgm:prSet/>
      <dgm:spPr/>
      <dgm:t>
        <a:bodyPr/>
        <a:lstStyle/>
        <a:p>
          <a:endParaRPr lang="en-US" sz="700" dirty="0"/>
        </a:p>
      </dgm:t>
    </dgm:pt>
    <dgm:pt modelId="{5AE2D0AD-0C1D-43A4-87D6-126651FF2C6D}" type="parTrans" cxnId="{05371A65-30CB-4B45-B0BE-46C08A12AC62}">
      <dgm:prSet/>
      <dgm:spPr/>
      <dgm:t>
        <a:bodyPr/>
        <a:lstStyle/>
        <a:p>
          <a:endParaRPr lang="en-US"/>
        </a:p>
      </dgm:t>
    </dgm:pt>
    <dgm:pt modelId="{E0708169-96DA-4B0E-A488-5E4F77361DC9}" type="sibTrans" cxnId="{05371A65-30CB-4B45-B0BE-46C08A12AC62}">
      <dgm:prSet/>
      <dgm:spPr/>
      <dgm:t>
        <a:bodyPr/>
        <a:lstStyle/>
        <a:p>
          <a:endParaRPr lang="en-US"/>
        </a:p>
      </dgm:t>
    </dgm:pt>
    <dgm:pt modelId="{730FFFFB-CBE3-4A70-8DFB-78C6FC8AD780}" type="pres">
      <dgm:prSet presAssocID="{42DB2F54-DE2B-4797-9B57-FB642EBAF53F}" presName="Name0" presStyleCnt="0">
        <dgm:presLayoutVars>
          <dgm:dir/>
          <dgm:resizeHandles val="exact"/>
        </dgm:presLayoutVars>
      </dgm:prSet>
      <dgm:spPr/>
    </dgm:pt>
    <dgm:pt modelId="{1C9FBEC1-6440-4B8F-AB1B-39549F4E30CA}" type="pres">
      <dgm:prSet presAssocID="{42DB2F54-DE2B-4797-9B57-FB642EBAF53F}" presName="arrow" presStyleLbl="bgShp" presStyleIdx="0" presStyleCnt="1"/>
      <dgm:spPr/>
    </dgm:pt>
    <dgm:pt modelId="{CB9CC158-1BBD-4FDD-BBD3-57C1B952D07E}" type="pres">
      <dgm:prSet presAssocID="{42DB2F54-DE2B-4797-9B57-FB642EBAF53F}" presName="points" presStyleCnt="0"/>
      <dgm:spPr/>
    </dgm:pt>
    <dgm:pt modelId="{E93BF1F3-B1A6-4D75-BE82-E92857261BB0}" type="pres">
      <dgm:prSet presAssocID="{675D458C-D0F7-4020-81A0-E25F89FBD229}" presName="compositeA" presStyleCnt="0"/>
      <dgm:spPr/>
    </dgm:pt>
    <dgm:pt modelId="{1F586959-769E-4F26-BC09-BA74A10AE962}" type="pres">
      <dgm:prSet presAssocID="{675D458C-D0F7-4020-81A0-E25F89FBD229}" presName="textA" presStyleLbl="revTx" presStyleIdx="0" presStyleCnt="8">
        <dgm:presLayoutVars>
          <dgm:bulletEnabled val="1"/>
        </dgm:presLayoutVars>
      </dgm:prSet>
      <dgm:spPr/>
    </dgm:pt>
    <dgm:pt modelId="{673ABED3-E813-42D1-85D2-C229E729578D}" type="pres">
      <dgm:prSet presAssocID="{675D458C-D0F7-4020-81A0-E25F89FBD229}" presName="circleA" presStyleLbl="node1" presStyleIdx="0" presStyleCnt="8"/>
      <dgm:spPr/>
    </dgm:pt>
    <dgm:pt modelId="{4E2A6AB3-3387-4D6E-AEF9-5A5A11152E69}" type="pres">
      <dgm:prSet presAssocID="{675D458C-D0F7-4020-81A0-E25F89FBD229}" presName="spaceA" presStyleCnt="0"/>
      <dgm:spPr/>
    </dgm:pt>
    <dgm:pt modelId="{43122F71-68A9-40E6-A846-2A03D21E5109}" type="pres">
      <dgm:prSet presAssocID="{5F1175FB-EDE8-467C-B3E4-5D9F59A54059}" presName="space" presStyleCnt="0"/>
      <dgm:spPr/>
    </dgm:pt>
    <dgm:pt modelId="{55A53A45-60B1-4AF6-B3ED-B03A182DC929}" type="pres">
      <dgm:prSet presAssocID="{83442E4A-6291-4B74-B643-A0242ED18809}" presName="compositeB" presStyleCnt="0"/>
      <dgm:spPr/>
    </dgm:pt>
    <dgm:pt modelId="{ECDE9035-2223-475A-9A40-B8F071B9A709}" type="pres">
      <dgm:prSet presAssocID="{83442E4A-6291-4B74-B643-A0242ED18809}" presName="textB" presStyleLbl="revTx" presStyleIdx="1" presStyleCnt="8">
        <dgm:presLayoutVars>
          <dgm:bulletEnabled val="1"/>
        </dgm:presLayoutVars>
      </dgm:prSet>
      <dgm:spPr/>
    </dgm:pt>
    <dgm:pt modelId="{52D87DB6-C171-40D9-A099-F8580FC1E91C}" type="pres">
      <dgm:prSet presAssocID="{83442E4A-6291-4B74-B643-A0242ED18809}" presName="circleB" presStyleLbl="node1" presStyleIdx="1" presStyleCnt="8"/>
      <dgm:spPr/>
    </dgm:pt>
    <dgm:pt modelId="{3372D2DC-7404-491D-AF61-64DD20DFCC16}" type="pres">
      <dgm:prSet presAssocID="{83442E4A-6291-4B74-B643-A0242ED18809}" presName="spaceB" presStyleCnt="0"/>
      <dgm:spPr/>
    </dgm:pt>
    <dgm:pt modelId="{B46C1965-DF31-4FB6-B978-F34C929301F6}" type="pres">
      <dgm:prSet presAssocID="{876627C8-4122-4776-90AD-8A813D912322}" presName="space" presStyleCnt="0"/>
      <dgm:spPr/>
    </dgm:pt>
    <dgm:pt modelId="{F09F32F5-567D-4834-82BE-36D0668D395A}" type="pres">
      <dgm:prSet presAssocID="{99F454B4-7A0B-42A7-92C8-ACA81FAFEF89}" presName="compositeA" presStyleCnt="0"/>
      <dgm:spPr/>
    </dgm:pt>
    <dgm:pt modelId="{4ADFA04D-9491-42C9-9ECD-032F1F09584F}" type="pres">
      <dgm:prSet presAssocID="{99F454B4-7A0B-42A7-92C8-ACA81FAFEF89}" presName="textA" presStyleLbl="revTx" presStyleIdx="2" presStyleCnt="8">
        <dgm:presLayoutVars>
          <dgm:bulletEnabled val="1"/>
        </dgm:presLayoutVars>
      </dgm:prSet>
      <dgm:spPr/>
    </dgm:pt>
    <dgm:pt modelId="{E5153DF8-921E-4926-8969-27902EA76F3E}" type="pres">
      <dgm:prSet presAssocID="{99F454B4-7A0B-42A7-92C8-ACA81FAFEF89}" presName="circleA" presStyleLbl="node1" presStyleIdx="2" presStyleCnt="8"/>
      <dgm:spPr/>
    </dgm:pt>
    <dgm:pt modelId="{22F2E403-C866-4DAB-AD98-257E51906963}" type="pres">
      <dgm:prSet presAssocID="{99F454B4-7A0B-42A7-92C8-ACA81FAFEF89}" presName="spaceA" presStyleCnt="0"/>
      <dgm:spPr/>
    </dgm:pt>
    <dgm:pt modelId="{C177CAC3-302E-4657-B643-ED174F5D26F3}" type="pres">
      <dgm:prSet presAssocID="{69D057F4-AFEF-4EA0-A716-819997602070}" presName="space" presStyleCnt="0"/>
      <dgm:spPr/>
    </dgm:pt>
    <dgm:pt modelId="{4240B5F6-F796-4B6A-AF68-2CBA7AEE94CE}" type="pres">
      <dgm:prSet presAssocID="{DD0BD159-5D8A-4C65-B184-03490D5F27F4}" presName="compositeB" presStyleCnt="0"/>
      <dgm:spPr/>
    </dgm:pt>
    <dgm:pt modelId="{19D92B27-D1FF-468D-A56E-283A118029CA}" type="pres">
      <dgm:prSet presAssocID="{DD0BD159-5D8A-4C65-B184-03490D5F27F4}" presName="textB" presStyleLbl="revTx" presStyleIdx="3" presStyleCnt="8">
        <dgm:presLayoutVars>
          <dgm:bulletEnabled val="1"/>
        </dgm:presLayoutVars>
      </dgm:prSet>
      <dgm:spPr/>
    </dgm:pt>
    <dgm:pt modelId="{C7FF2A86-999E-4855-A4EF-A476033A1BD0}" type="pres">
      <dgm:prSet presAssocID="{DD0BD159-5D8A-4C65-B184-03490D5F27F4}" presName="circleB" presStyleLbl="node1" presStyleIdx="3" presStyleCnt="8"/>
      <dgm:spPr/>
    </dgm:pt>
    <dgm:pt modelId="{29640FF8-14D7-46DC-BDFB-BDE05A07E117}" type="pres">
      <dgm:prSet presAssocID="{DD0BD159-5D8A-4C65-B184-03490D5F27F4}" presName="spaceB" presStyleCnt="0"/>
      <dgm:spPr/>
    </dgm:pt>
    <dgm:pt modelId="{439D6634-527C-48B6-92C9-8FD8C8E732CB}" type="pres">
      <dgm:prSet presAssocID="{20170DA0-4EA3-4C0C-8A3E-FA6B478D7061}" presName="space" presStyleCnt="0"/>
      <dgm:spPr/>
    </dgm:pt>
    <dgm:pt modelId="{8066081F-6B61-4ABE-9308-C1E1CE21F572}" type="pres">
      <dgm:prSet presAssocID="{DEF98962-BAA7-490B-B570-F0801E0C473B}" presName="compositeA" presStyleCnt="0"/>
      <dgm:spPr/>
    </dgm:pt>
    <dgm:pt modelId="{E9DBADFD-B76B-41CF-A1F9-70E5509DFD38}" type="pres">
      <dgm:prSet presAssocID="{DEF98962-BAA7-490B-B570-F0801E0C473B}" presName="textA" presStyleLbl="revTx" presStyleIdx="4" presStyleCnt="8">
        <dgm:presLayoutVars>
          <dgm:bulletEnabled val="1"/>
        </dgm:presLayoutVars>
      </dgm:prSet>
      <dgm:spPr/>
    </dgm:pt>
    <dgm:pt modelId="{B7952706-EA2C-4288-AA49-23D102E28276}" type="pres">
      <dgm:prSet presAssocID="{DEF98962-BAA7-490B-B570-F0801E0C473B}" presName="circleA" presStyleLbl="node1" presStyleIdx="4" presStyleCnt="8"/>
      <dgm:spPr/>
    </dgm:pt>
    <dgm:pt modelId="{BCC0DC2A-86F5-4A40-839E-90EE8359DCD4}" type="pres">
      <dgm:prSet presAssocID="{DEF98962-BAA7-490B-B570-F0801E0C473B}" presName="spaceA" presStyleCnt="0"/>
      <dgm:spPr/>
    </dgm:pt>
    <dgm:pt modelId="{AA521722-268D-4B19-A82D-6ADB8C66947C}" type="pres">
      <dgm:prSet presAssocID="{5C8DB05E-83E8-4DC8-B6CB-0622A31944B7}" presName="space" presStyleCnt="0"/>
      <dgm:spPr/>
    </dgm:pt>
    <dgm:pt modelId="{21D4B271-0C8E-4495-A135-2591316C3166}" type="pres">
      <dgm:prSet presAssocID="{53F10BA4-A449-4441-8296-7406E3D4362C}" presName="compositeB" presStyleCnt="0"/>
      <dgm:spPr/>
    </dgm:pt>
    <dgm:pt modelId="{9BDB8D70-3C72-49AD-BE57-1DB6A05E75D0}" type="pres">
      <dgm:prSet presAssocID="{53F10BA4-A449-4441-8296-7406E3D4362C}" presName="textB" presStyleLbl="revTx" presStyleIdx="5" presStyleCnt="8">
        <dgm:presLayoutVars>
          <dgm:bulletEnabled val="1"/>
        </dgm:presLayoutVars>
      </dgm:prSet>
      <dgm:spPr/>
    </dgm:pt>
    <dgm:pt modelId="{F94A1F46-881C-4529-9F22-E74760A80F61}" type="pres">
      <dgm:prSet presAssocID="{53F10BA4-A449-4441-8296-7406E3D4362C}" presName="circleB" presStyleLbl="node1" presStyleIdx="5" presStyleCnt="8"/>
      <dgm:spPr/>
    </dgm:pt>
    <dgm:pt modelId="{E7F4DAA4-76E6-476F-8427-F67D344CF75E}" type="pres">
      <dgm:prSet presAssocID="{53F10BA4-A449-4441-8296-7406E3D4362C}" presName="spaceB" presStyleCnt="0"/>
      <dgm:spPr/>
    </dgm:pt>
    <dgm:pt modelId="{ABB991E6-4269-4021-8CC9-9A4FCF1D6556}" type="pres">
      <dgm:prSet presAssocID="{729F54C1-639A-4209-BE0F-1F50F2211D10}" presName="space" presStyleCnt="0"/>
      <dgm:spPr/>
    </dgm:pt>
    <dgm:pt modelId="{91B6A079-ECBC-4B94-8B1E-6B022834AAA7}" type="pres">
      <dgm:prSet presAssocID="{B491885A-DB60-4E71-B753-3DBAA816D45D}" presName="compositeA" presStyleCnt="0"/>
      <dgm:spPr/>
    </dgm:pt>
    <dgm:pt modelId="{BD48E1E0-AD6A-4018-B3E7-0ACDD1391C81}" type="pres">
      <dgm:prSet presAssocID="{B491885A-DB60-4E71-B753-3DBAA816D45D}" presName="textA" presStyleLbl="revTx" presStyleIdx="6" presStyleCnt="8">
        <dgm:presLayoutVars>
          <dgm:bulletEnabled val="1"/>
        </dgm:presLayoutVars>
      </dgm:prSet>
      <dgm:spPr/>
    </dgm:pt>
    <dgm:pt modelId="{09C56725-8ACB-44ED-BDE4-B9F0CF1F7AEE}" type="pres">
      <dgm:prSet presAssocID="{B491885A-DB60-4E71-B753-3DBAA816D45D}" presName="circleA" presStyleLbl="node1" presStyleIdx="6" presStyleCnt="8"/>
      <dgm:spPr/>
    </dgm:pt>
    <dgm:pt modelId="{36B29826-4556-4C30-9A19-7A590654363A}" type="pres">
      <dgm:prSet presAssocID="{B491885A-DB60-4E71-B753-3DBAA816D45D}" presName="spaceA" presStyleCnt="0"/>
      <dgm:spPr/>
    </dgm:pt>
    <dgm:pt modelId="{FCE9E9C7-15DB-47B7-9CA2-F994680CE6BE}" type="pres">
      <dgm:prSet presAssocID="{7CE534AB-8E74-4349-9B85-373D8415211B}" presName="space" presStyleCnt="0"/>
      <dgm:spPr/>
    </dgm:pt>
    <dgm:pt modelId="{DA4E25CC-EB62-482B-9431-8DB193CD989D}" type="pres">
      <dgm:prSet presAssocID="{9D20CF33-C612-4C4B-9B46-DC7AB71D7626}" presName="compositeB" presStyleCnt="0"/>
      <dgm:spPr/>
    </dgm:pt>
    <dgm:pt modelId="{9DBE8D5B-9787-4580-BD6C-257F3B694672}" type="pres">
      <dgm:prSet presAssocID="{9D20CF33-C612-4C4B-9B46-DC7AB71D7626}" presName="textB" presStyleLbl="revTx" presStyleIdx="7" presStyleCnt="8">
        <dgm:presLayoutVars>
          <dgm:bulletEnabled val="1"/>
        </dgm:presLayoutVars>
      </dgm:prSet>
      <dgm:spPr/>
    </dgm:pt>
    <dgm:pt modelId="{44D8DE22-935F-4CBF-A837-8424E1A9B53D}" type="pres">
      <dgm:prSet presAssocID="{9D20CF33-C612-4C4B-9B46-DC7AB71D7626}" presName="circleB" presStyleLbl="node1" presStyleIdx="7" presStyleCnt="8"/>
      <dgm:spPr/>
    </dgm:pt>
    <dgm:pt modelId="{0956ADFD-16E0-4CC3-B138-28113FA90EA4}" type="pres">
      <dgm:prSet presAssocID="{9D20CF33-C612-4C4B-9B46-DC7AB71D7626}" presName="spaceB" presStyleCnt="0"/>
      <dgm:spPr/>
    </dgm:pt>
  </dgm:ptLst>
  <dgm:cxnLst>
    <dgm:cxn modelId="{FB7A280E-E93F-4D37-8354-17125FE684B7}" srcId="{42DB2F54-DE2B-4797-9B57-FB642EBAF53F}" destId="{DD0BD159-5D8A-4C65-B184-03490D5F27F4}" srcOrd="3" destOrd="0" parTransId="{5AC0D7D7-59F0-4748-A29D-D73392F40377}" sibTransId="{20170DA0-4EA3-4C0C-8A3E-FA6B478D7061}"/>
    <dgm:cxn modelId="{9F7BAA27-0050-4AB3-8A8C-73BB3793A336}" srcId="{42DB2F54-DE2B-4797-9B57-FB642EBAF53F}" destId="{99F454B4-7A0B-42A7-92C8-ACA81FAFEF89}" srcOrd="2" destOrd="0" parTransId="{C17380E9-7787-4A19-A183-D80E6BCB48B1}" sibTransId="{69D057F4-AFEF-4EA0-A716-819997602070}"/>
    <dgm:cxn modelId="{77C5E92C-F060-460F-B504-279E643B7974}" type="presOf" srcId="{9D20CF33-C612-4C4B-9B46-DC7AB71D7626}" destId="{9DBE8D5B-9787-4580-BD6C-257F3B694672}" srcOrd="0" destOrd="0" presId="urn:microsoft.com/office/officeart/2005/8/layout/hProcess11"/>
    <dgm:cxn modelId="{3475BC35-DE79-4B79-AB90-CD3F16D78C16}" srcId="{42DB2F54-DE2B-4797-9B57-FB642EBAF53F}" destId="{DEF98962-BAA7-490B-B570-F0801E0C473B}" srcOrd="4" destOrd="0" parTransId="{6D3FD185-C255-4857-90C7-19C8BC9A32E2}" sibTransId="{5C8DB05E-83E8-4DC8-B6CB-0622A31944B7}"/>
    <dgm:cxn modelId="{F33BA95B-F9B5-41FC-AA90-3611A22C38E2}" type="presOf" srcId="{DD0BD159-5D8A-4C65-B184-03490D5F27F4}" destId="{19D92B27-D1FF-468D-A56E-283A118029CA}" srcOrd="0" destOrd="0" presId="urn:microsoft.com/office/officeart/2005/8/layout/hProcess11"/>
    <dgm:cxn modelId="{05371A65-30CB-4B45-B0BE-46C08A12AC62}" srcId="{9D20CF33-C612-4C4B-9B46-DC7AB71D7626}" destId="{45CE909B-C6D3-468F-98AC-53BB4FFC9E7F}" srcOrd="0" destOrd="0" parTransId="{5AE2D0AD-0C1D-43A4-87D6-126651FF2C6D}" sibTransId="{E0708169-96DA-4B0E-A488-5E4F77361DC9}"/>
    <dgm:cxn modelId="{AA5AE06B-1DA3-4D96-850B-C9666C8C8143}" srcId="{42DB2F54-DE2B-4797-9B57-FB642EBAF53F}" destId="{9D20CF33-C612-4C4B-9B46-DC7AB71D7626}" srcOrd="7" destOrd="0" parTransId="{201BE550-5333-4C4E-AFD7-D0E6D8A769FE}" sibTransId="{9E4C7F13-325B-499C-B79B-47B7875B1E47}"/>
    <dgm:cxn modelId="{6FDC4773-90E7-4EE3-81FF-A9A3CCB6B7EF}" type="presOf" srcId="{675D458C-D0F7-4020-81A0-E25F89FBD229}" destId="{1F586959-769E-4F26-BC09-BA74A10AE962}" srcOrd="0" destOrd="0" presId="urn:microsoft.com/office/officeart/2005/8/layout/hProcess11"/>
    <dgm:cxn modelId="{F887F673-6DB5-4C5B-B1DC-94A9597CF8EA}" type="presOf" srcId="{99F454B4-7A0B-42A7-92C8-ACA81FAFEF89}" destId="{4ADFA04D-9491-42C9-9ECD-032F1F09584F}" srcOrd="0" destOrd="0" presId="urn:microsoft.com/office/officeart/2005/8/layout/hProcess11"/>
    <dgm:cxn modelId="{F4650C55-3F4F-48E5-9780-DFB0A4BBB8F4}" type="presOf" srcId="{53F10BA4-A449-4441-8296-7406E3D4362C}" destId="{9BDB8D70-3C72-49AD-BE57-1DB6A05E75D0}" srcOrd="0" destOrd="0" presId="urn:microsoft.com/office/officeart/2005/8/layout/hProcess11"/>
    <dgm:cxn modelId="{6FAF5881-40A9-4DD8-9A70-910D0FDFDB89}" type="presOf" srcId="{42DB2F54-DE2B-4797-9B57-FB642EBAF53F}" destId="{730FFFFB-CBE3-4A70-8DFB-78C6FC8AD780}" srcOrd="0" destOrd="0" presId="urn:microsoft.com/office/officeart/2005/8/layout/hProcess11"/>
    <dgm:cxn modelId="{E4EF7688-3E26-4FE5-AE07-AB560D1A8AAE}" srcId="{42DB2F54-DE2B-4797-9B57-FB642EBAF53F}" destId="{675D458C-D0F7-4020-81A0-E25F89FBD229}" srcOrd="0" destOrd="0" parTransId="{F386925F-ABC0-4E6C-A734-9B418A3328B2}" sibTransId="{5F1175FB-EDE8-467C-B3E4-5D9F59A54059}"/>
    <dgm:cxn modelId="{1D01149B-7615-45BD-83D4-EEBBB142678D}" type="presOf" srcId="{DEF98962-BAA7-490B-B570-F0801E0C473B}" destId="{E9DBADFD-B76B-41CF-A1F9-70E5509DFD38}" srcOrd="0" destOrd="0" presId="urn:microsoft.com/office/officeart/2005/8/layout/hProcess11"/>
    <dgm:cxn modelId="{DF2000BC-4BE1-4EFB-AE97-E21D41580374}" type="presOf" srcId="{83442E4A-6291-4B74-B643-A0242ED18809}" destId="{ECDE9035-2223-475A-9A40-B8F071B9A709}" srcOrd="0" destOrd="0" presId="urn:microsoft.com/office/officeart/2005/8/layout/hProcess11"/>
    <dgm:cxn modelId="{9EAD13CC-534F-41C0-9E70-3D8E8A1A4B64}" type="presOf" srcId="{45CE909B-C6D3-468F-98AC-53BB4FFC9E7F}" destId="{9DBE8D5B-9787-4580-BD6C-257F3B694672}" srcOrd="0" destOrd="1" presId="urn:microsoft.com/office/officeart/2005/8/layout/hProcess11"/>
    <dgm:cxn modelId="{D3C608D3-0674-4FA9-B01D-0D77B7A88326}" srcId="{42DB2F54-DE2B-4797-9B57-FB642EBAF53F}" destId="{83442E4A-6291-4B74-B643-A0242ED18809}" srcOrd="1" destOrd="0" parTransId="{0036F0A4-2F82-4D08-A2F0-C2D7483E5D4B}" sibTransId="{876627C8-4122-4776-90AD-8A813D912322}"/>
    <dgm:cxn modelId="{306777D5-9A8A-4C65-8640-39023A30CF88}" srcId="{42DB2F54-DE2B-4797-9B57-FB642EBAF53F}" destId="{53F10BA4-A449-4441-8296-7406E3D4362C}" srcOrd="5" destOrd="0" parTransId="{B76B6EA0-1AAB-4416-8FB4-504463A19ABE}" sibTransId="{729F54C1-639A-4209-BE0F-1F50F2211D10}"/>
    <dgm:cxn modelId="{161C1DF9-F272-41C3-9163-57090E276B63}" type="presOf" srcId="{B491885A-DB60-4E71-B753-3DBAA816D45D}" destId="{BD48E1E0-AD6A-4018-B3E7-0ACDD1391C81}" srcOrd="0" destOrd="0" presId="urn:microsoft.com/office/officeart/2005/8/layout/hProcess11"/>
    <dgm:cxn modelId="{FE0F99FC-E7BC-4A03-AFAA-CA820DFE7F79}" srcId="{42DB2F54-DE2B-4797-9B57-FB642EBAF53F}" destId="{B491885A-DB60-4E71-B753-3DBAA816D45D}" srcOrd="6" destOrd="0" parTransId="{19BBA286-EA11-4B94-9293-158FB50A6BFB}" sibTransId="{7CE534AB-8E74-4349-9B85-373D8415211B}"/>
    <dgm:cxn modelId="{FF7D731F-F4E5-4F94-9DDB-59F02F9F3AF6}" type="presParOf" srcId="{730FFFFB-CBE3-4A70-8DFB-78C6FC8AD780}" destId="{1C9FBEC1-6440-4B8F-AB1B-39549F4E30CA}" srcOrd="0" destOrd="0" presId="urn:microsoft.com/office/officeart/2005/8/layout/hProcess11"/>
    <dgm:cxn modelId="{97C2BDFD-8D32-4950-A4DF-0B5DD41C532B}" type="presParOf" srcId="{730FFFFB-CBE3-4A70-8DFB-78C6FC8AD780}" destId="{CB9CC158-1BBD-4FDD-BBD3-57C1B952D07E}" srcOrd="1" destOrd="0" presId="urn:microsoft.com/office/officeart/2005/8/layout/hProcess11"/>
    <dgm:cxn modelId="{806FD0E0-0A3B-46AE-9A0E-D1FE7EC098FE}" type="presParOf" srcId="{CB9CC158-1BBD-4FDD-BBD3-57C1B952D07E}" destId="{E93BF1F3-B1A6-4D75-BE82-E92857261BB0}" srcOrd="0" destOrd="0" presId="urn:microsoft.com/office/officeart/2005/8/layout/hProcess11"/>
    <dgm:cxn modelId="{79216ED4-6221-4E5E-92F0-E52249A9C726}" type="presParOf" srcId="{E93BF1F3-B1A6-4D75-BE82-E92857261BB0}" destId="{1F586959-769E-4F26-BC09-BA74A10AE962}" srcOrd="0" destOrd="0" presId="urn:microsoft.com/office/officeart/2005/8/layout/hProcess11"/>
    <dgm:cxn modelId="{989D43A5-E7EC-4450-B00D-7F57AAE08D80}" type="presParOf" srcId="{E93BF1F3-B1A6-4D75-BE82-E92857261BB0}" destId="{673ABED3-E813-42D1-85D2-C229E729578D}" srcOrd="1" destOrd="0" presId="urn:microsoft.com/office/officeart/2005/8/layout/hProcess11"/>
    <dgm:cxn modelId="{88759E0C-0663-405C-B0C3-BE9603B293D4}" type="presParOf" srcId="{E93BF1F3-B1A6-4D75-BE82-E92857261BB0}" destId="{4E2A6AB3-3387-4D6E-AEF9-5A5A11152E69}" srcOrd="2" destOrd="0" presId="urn:microsoft.com/office/officeart/2005/8/layout/hProcess11"/>
    <dgm:cxn modelId="{FA4CE383-E256-42C7-A719-1878FFD31999}" type="presParOf" srcId="{CB9CC158-1BBD-4FDD-BBD3-57C1B952D07E}" destId="{43122F71-68A9-40E6-A846-2A03D21E5109}" srcOrd="1" destOrd="0" presId="urn:microsoft.com/office/officeart/2005/8/layout/hProcess11"/>
    <dgm:cxn modelId="{BE9BCC13-DA71-4F91-A5A2-F710B19F237A}" type="presParOf" srcId="{CB9CC158-1BBD-4FDD-BBD3-57C1B952D07E}" destId="{55A53A45-60B1-4AF6-B3ED-B03A182DC929}" srcOrd="2" destOrd="0" presId="urn:microsoft.com/office/officeart/2005/8/layout/hProcess11"/>
    <dgm:cxn modelId="{8546273D-4D87-4C7E-96C2-AF1B3FBBB869}" type="presParOf" srcId="{55A53A45-60B1-4AF6-B3ED-B03A182DC929}" destId="{ECDE9035-2223-475A-9A40-B8F071B9A709}" srcOrd="0" destOrd="0" presId="urn:microsoft.com/office/officeart/2005/8/layout/hProcess11"/>
    <dgm:cxn modelId="{3B8C9A5E-EA99-4E9B-80EE-B6D813201E9B}" type="presParOf" srcId="{55A53A45-60B1-4AF6-B3ED-B03A182DC929}" destId="{52D87DB6-C171-40D9-A099-F8580FC1E91C}" srcOrd="1" destOrd="0" presId="urn:microsoft.com/office/officeart/2005/8/layout/hProcess11"/>
    <dgm:cxn modelId="{82D557E1-9917-465F-8809-48D7740D36F9}" type="presParOf" srcId="{55A53A45-60B1-4AF6-B3ED-B03A182DC929}" destId="{3372D2DC-7404-491D-AF61-64DD20DFCC16}" srcOrd="2" destOrd="0" presId="urn:microsoft.com/office/officeart/2005/8/layout/hProcess11"/>
    <dgm:cxn modelId="{BCDB9E2D-CDB1-4A83-A783-3E19D6D2B53D}" type="presParOf" srcId="{CB9CC158-1BBD-4FDD-BBD3-57C1B952D07E}" destId="{B46C1965-DF31-4FB6-B978-F34C929301F6}" srcOrd="3" destOrd="0" presId="urn:microsoft.com/office/officeart/2005/8/layout/hProcess11"/>
    <dgm:cxn modelId="{A8151D06-0010-4051-8DC5-549DF4EC1CC1}" type="presParOf" srcId="{CB9CC158-1BBD-4FDD-BBD3-57C1B952D07E}" destId="{F09F32F5-567D-4834-82BE-36D0668D395A}" srcOrd="4" destOrd="0" presId="urn:microsoft.com/office/officeart/2005/8/layout/hProcess11"/>
    <dgm:cxn modelId="{F02F3DD6-8CB5-4724-BB27-9F4594E698E1}" type="presParOf" srcId="{F09F32F5-567D-4834-82BE-36D0668D395A}" destId="{4ADFA04D-9491-42C9-9ECD-032F1F09584F}" srcOrd="0" destOrd="0" presId="urn:microsoft.com/office/officeart/2005/8/layout/hProcess11"/>
    <dgm:cxn modelId="{65612F2B-4874-4808-9916-E67404DF9123}" type="presParOf" srcId="{F09F32F5-567D-4834-82BE-36D0668D395A}" destId="{E5153DF8-921E-4926-8969-27902EA76F3E}" srcOrd="1" destOrd="0" presId="urn:microsoft.com/office/officeart/2005/8/layout/hProcess11"/>
    <dgm:cxn modelId="{73A8CC14-035F-4F94-B299-E017DA31D2F9}" type="presParOf" srcId="{F09F32F5-567D-4834-82BE-36D0668D395A}" destId="{22F2E403-C866-4DAB-AD98-257E51906963}" srcOrd="2" destOrd="0" presId="urn:microsoft.com/office/officeart/2005/8/layout/hProcess11"/>
    <dgm:cxn modelId="{67A10DB7-998C-4719-99DE-269C5B3E3AFA}" type="presParOf" srcId="{CB9CC158-1BBD-4FDD-BBD3-57C1B952D07E}" destId="{C177CAC3-302E-4657-B643-ED174F5D26F3}" srcOrd="5" destOrd="0" presId="urn:microsoft.com/office/officeart/2005/8/layout/hProcess11"/>
    <dgm:cxn modelId="{6940944B-6B6A-48F9-83D9-F96537AB7615}" type="presParOf" srcId="{CB9CC158-1BBD-4FDD-BBD3-57C1B952D07E}" destId="{4240B5F6-F796-4B6A-AF68-2CBA7AEE94CE}" srcOrd="6" destOrd="0" presId="urn:microsoft.com/office/officeart/2005/8/layout/hProcess11"/>
    <dgm:cxn modelId="{0A101B79-75EF-43BE-AE82-FB5F54124BF2}" type="presParOf" srcId="{4240B5F6-F796-4B6A-AF68-2CBA7AEE94CE}" destId="{19D92B27-D1FF-468D-A56E-283A118029CA}" srcOrd="0" destOrd="0" presId="urn:microsoft.com/office/officeart/2005/8/layout/hProcess11"/>
    <dgm:cxn modelId="{D9510D18-F350-4947-B212-10E41D6D8E27}" type="presParOf" srcId="{4240B5F6-F796-4B6A-AF68-2CBA7AEE94CE}" destId="{C7FF2A86-999E-4855-A4EF-A476033A1BD0}" srcOrd="1" destOrd="0" presId="urn:microsoft.com/office/officeart/2005/8/layout/hProcess11"/>
    <dgm:cxn modelId="{FF9048B2-C258-4024-B741-605323EEBDC6}" type="presParOf" srcId="{4240B5F6-F796-4B6A-AF68-2CBA7AEE94CE}" destId="{29640FF8-14D7-46DC-BDFB-BDE05A07E117}" srcOrd="2" destOrd="0" presId="urn:microsoft.com/office/officeart/2005/8/layout/hProcess11"/>
    <dgm:cxn modelId="{FA06014E-3CE7-4185-992B-367BFE0D0A4F}" type="presParOf" srcId="{CB9CC158-1BBD-4FDD-BBD3-57C1B952D07E}" destId="{439D6634-527C-48B6-92C9-8FD8C8E732CB}" srcOrd="7" destOrd="0" presId="urn:microsoft.com/office/officeart/2005/8/layout/hProcess11"/>
    <dgm:cxn modelId="{8FDEFC28-C825-4B3A-9A30-01580C094600}" type="presParOf" srcId="{CB9CC158-1BBD-4FDD-BBD3-57C1B952D07E}" destId="{8066081F-6B61-4ABE-9308-C1E1CE21F572}" srcOrd="8" destOrd="0" presId="urn:microsoft.com/office/officeart/2005/8/layout/hProcess11"/>
    <dgm:cxn modelId="{1280B4FD-D2C8-4BBE-900A-324F9A34A7E0}" type="presParOf" srcId="{8066081F-6B61-4ABE-9308-C1E1CE21F572}" destId="{E9DBADFD-B76B-41CF-A1F9-70E5509DFD38}" srcOrd="0" destOrd="0" presId="urn:microsoft.com/office/officeart/2005/8/layout/hProcess11"/>
    <dgm:cxn modelId="{15A9468A-8318-4E33-8191-EEB073AF6685}" type="presParOf" srcId="{8066081F-6B61-4ABE-9308-C1E1CE21F572}" destId="{B7952706-EA2C-4288-AA49-23D102E28276}" srcOrd="1" destOrd="0" presId="urn:microsoft.com/office/officeart/2005/8/layout/hProcess11"/>
    <dgm:cxn modelId="{639D280B-0F33-4799-AA9F-75B571585711}" type="presParOf" srcId="{8066081F-6B61-4ABE-9308-C1E1CE21F572}" destId="{BCC0DC2A-86F5-4A40-839E-90EE8359DCD4}" srcOrd="2" destOrd="0" presId="urn:microsoft.com/office/officeart/2005/8/layout/hProcess11"/>
    <dgm:cxn modelId="{8AC719DB-E339-4CA7-9E91-8D516B993F65}" type="presParOf" srcId="{CB9CC158-1BBD-4FDD-BBD3-57C1B952D07E}" destId="{AA521722-268D-4B19-A82D-6ADB8C66947C}" srcOrd="9" destOrd="0" presId="urn:microsoft.com/office/officeart/2005/8/layout/hProcess11"/>
    <dgm:cxn modelId="{5C5D1FA6-D227-4F47-A38D-78FA33A61F6A}" type="presParOf" srcId="{CB9CC158-1BBD-4FDD-BBD3-57C1B952D07E}" destId="{21D4B271-0C8E-4495-A135-2591316C3166}" srcOrd="10" destOrd="0" presId="urn:microsoft.com/office/officeart/2005/8/layout/hProcess11"/>
    <dgm:cxn modelId="{1FA1D6AE-8567-4066-864D-69F08C52D2F4}" type="presParOf" srcId="{21D4B271-0C8E-4495-A135-2591316C3166}" destId="{9BDB8D70-3C72-49AD-BE57-1DB6A05E75D0}" srcOrd="0" destOrd="0" presId="urn:microsoft.com/office/officeart/2005/8/layout/hProcess11"/>
    <dgm:cxn modelId="{9468C607-EEFE-49FE-8E02-0922465E6A55}" type="presParOf" srcId="{21D4B271-0C8E-4495-A135-2591316C3166}" destId="{F94A1F46-881C-4529-9F22-E74760A80F61}" srcOrd="1" destOrd="0" presId="urn:microsoft.com/office/officeart/2005/8/layout/hProcess11"/>
    <dgm:cxn modelId="{4AE493D9-FACA-406A-ACC4-9F4D107F9699}" type="presParOf" srcId="{21D4B271-0C8E-4495-A135-2591316C3166}" destId="{E7F4DAA4-76E6-476F-8427-F67D344CF75E}" srcOrd="2" destOrd="0" presId="urn:microsoft.com/office/officeart/2005/8/layout/hProcess11"/>
    <dgm:cxn modelId="{7FC664E7-6771-4AF8-8D46-B0E687C53476}" type="presParOf" srcId="{CB9CC158-1BBD-4FDD-BBD3-57C1B952D07E}" destId="{ABB991E6-4269-4021-8CC9-9A4FCF1D6556}" srcOrd="11" destOrd="0" presId="urn:microsoft.com/office/officeart/2005/8/layout/hProcess11"/>
    <dgm:cxn modelId="{35DDC0CE-CB21-4627-B9FD-E0BF8DCC1C96}" type="presParOf" srcId="{CB9CC158-1BBD-4FDD-BBD3-57C1B952D07E}" destId="{91B6A079-ECBC-4B94-8B1E-6B022834AAA7}" srcOrd="12" destOrd="0" presId="urn:microsoft.com/office/officeart/2005/8/layout/hProcess11"/>
    <dgm:cxn modelId="{CBC741AA-A532-45E1-BD63-CC47A5FE366E}" type="presParOf" srcId="{91B6A079-ECBC-4B94-8B1E-6B022834AAA7}" destId="{BD48E1E0-AD6A-4018-B3E7-0ACDD1391C81}" srcOrd="0" destOrd="0" presId="urn:microsoft.com/office/officeart/2005/8/layout/hProcess11"/>
    <dgm:cxn modelId="{93F2BD22-82ED-4AAE-97BA-F270C1EAA168}" type="presParOf" srcId="{91B6A079-ECBC-4B94-8B1E-6B022834AAA7}" destId="{09C56725-8ACB-44ED-BDE4-B9F0CF1F7AEE}" srcOrd="1" destOrd="0" presId="urn:microsoft.com/office/officeart/2005/8/layout/hProcess11"/>
    <dgm:cxn modelId="{E500206A-635A-4C51-8567-2007559334D2}" type="presParOf" srcId="{91B6A079-ECBC-4B94-8B1E-6B022834AAA7}" destId="{36B29826-4556-4C30-9A19-7A590654363A}" srcOrd="2" destOrd="0" presId="urn:microsoft.com/office/officeart/2005/8/layout/hProcess11"/>
    <dgm:cxn modelId="{899A5FC7-B343-43F6-9AEB-5EB198D94C0C}" type="presParOf" srcId="{CB9CC158-1BBD-4FDD-BBD3-57C1B952D07E}" destId="{FCE9E9C7-15DB-47B7-9CA2-F994680CE6BE}" srcOrd="13" destOrd="0" presId="urn:microsoft.com/office/officeart/2005/8/layout/hProcess11"/>
    <dgm:cxn modelId="{E81F483B-00B7-48AA-90D8-2F449E87B8AA}" type="presParOf" srcId="{CB9CC158-1BBD-4FDD-BBD3-57C1B952D07E}" destId="{DA4E25CC-EB62-482B-9431-8DB193CD989D}" srcOrd="14" destOrd="0" presId="urn:microsoft.com/office/officeart/2005/8/layout/hProcess11"/>
    <dgm:cxn modelId="{DB53B74D-7923-4425-90EF-52834442C72B}" type="presParOf" srcId="{DA4E25CC-EB62-482B-9431-8DB193CD989D}" destId="{9DBE8D5B-9787-4580-BD6C-257F3B694672}" srcOrd="0" destOrd="0" presId="urn:microsoft.com/office/officeart/2005/8/layout/hProcess11"/>
    <dgm:cxn modelId="{E18B1C64-651E-4AD1-831F-F58CB3D6968E}" type="presParOf" srcId="{DA4E25CC-EB62-482B-9431-8DB193CD989D}" destId="{44D8DE22-935F-4CBF-A837-8424E1A9B53D}" srcOrd="1" destOrd="0" presId="urn:microsoft.com/office/officeart/2005/8/layout/hProcess11"/>
    <dgm:cxn modelId="{A5757A59-A489-4132-8542-C457FCCC5198}" type="presParOf" srcId="{DA4E25CC-EB62-482B-9431-8DB193CD989D}" destId="{0956ADFD-16E0-4CC3-B138-28113FA90EA4}"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9DC77-757D-44C6-8350-9E36BF842693}">
      <dsp:nvSpPr>
        <dsp:cNvPr id="0" name=""/>
        <dsp:cNvSpPr/>
      </dsp:nvSpPr>
      <dsp:spPr>
        <a:xfrm>
          <a:off x="662939" y="0"/>
          <a:ext cx="7513320" cy="175432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FEB2C9-C9CD-43F3-B260-1F1152056FA0}">
      <dsp:nvSpPr>
        <dsp:cNvPr id="0" name=""/>
        <dsp:cNvSpPr/>
      </dsp:nvSpPr>
      <dsp:spPr>
        <a:xfrm>
          <a:off x="4423"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Data Split (Training/Test).</a:t>
          </a:r>
        </a:p>
      </dsp:txBody>
      <dsp:txXfrm>
        <a:off x="38679" y="560553"/>
        <a:ext cx="2059283" cy="633218"/>
      </dsp:txXfrm>
    </dsp:sp>
    <dsp:sp modelId="{A78B9AEC-9DD3-4AF4-93E1-AC0311850E4C}">
      <dsp:nvSpPr>
        <dsp:cNvPr id="0" name=""/>
        <dsp:cNvSpPr/>
      </dsp:nvSpPr>
      <dsp:spPr>
        <a:xfrm>
          <a:off x="2238609"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Feed Training annotations to Network.</a:t>
          </a:r>
        </a:p>
      </dsp:txBody>
      <dsp:txXfrm>
        <a:off x="2272865" y="560553"/>
        <a:ext cx="2059283" cy="633218"/>
      </dsp:txXfrm>
    </dsp:sp>
    <dsp:sp modelId="{B2CEFCCB-5079-4CA4-9AD3-7B590D7F2DF6}">
      <dsp:nvSpPr>
        <dsp:cNvPr id="0" name=""/>
        <dsp:cNvSpPr/>
      </dsp:nvSpPr>
      <dsp:spPr>
        <a:xfrm>
          <a:off x="4472794"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Training for 100 epochs on NVIDIA Tesla P100.</a:t>
          </a:r>
        </a:p>
      </dsp:txBody>
      <dsp:txXfrm>
        <a:off x="4507050" y="560553"/>
        <a:ext cx="2059283" cy="633218"/>
      </dsp:txXfrm>
    </dsp:sp>
    <dsp:sp modelId="{D17391AB-173F-445A-AC7B-DC8DC86F2380}">
      <dsp:nvSpPr>
        <dsp:cNvPr id="0" name=""/>
        <dsp:cNvSpPr/>
      </dsp:nvSpPr>
      <dsp:spPr>
        <a:xfrm>
          <a:off x="6706980" y="526297"/>
          <a:ext cx="2127795" cy="70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Test network.</a:t>
          </a:r>
        </a:p>
      </dsp:txBody>
      <dsp:txXfrm>
        <a:off x="6741236" y="560553"/>
        <a:ext cx="2059283" cy="6332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FBEC1-6440-4B8F-AB1B-39549F4E30CA}">
      <dsp:nvSpPr>
        <dsp:cNvPr id="0" name=""/>
        <dsp:cNvSpPr/>
      </dsp:nvSpPr>
      <dsp:spPr>
        <a:xfrm>
          <a:off x="0" y="941796"/>
          <a:ext cx="8839200" cy="1255728"/>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86959-769E-4F26-BC09-BA74A10AE962}">
      <dsp:nvSpPr>
        <dsp:cNvPr id="0" name=""/>
        <dsp:cNvSpPr/>
      </dsp:nvSpPr>
      <dsp:spPr>
        <a:xfrm>
          <a:off x="315"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Split Data (Training/Test).</a:t>
          </a:r>
        </a:p>
      </dsp:txBody>
      <dsp:txXfrm>
        <a:off x="315" y="0"/>
        <a:ext cx="952652" cy="1255728"/>
      </dsp:txXfrm>
    </dsp:sp>
    <dsp:sp modelId="{673ABED3-E813-42D1-85D2-C229E729578D}">
      <dsp:nvSpPr>
        <dsp:cNvPr id="0" name=""/>
        <dsp:cNvSpPr/>
      </dsp:nvSpPr>
      <dsp:spPr>
        <a:xfrm>
          <a:off x="319675"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DE9035-2223-475A-9A40-B8F071B9A709}">
      <dsp:nvSpPr>
        <dsp:cNvPr id="0" name=""/>
        <dsp:cNvSpPr/>
      </dsp:nvSpPr>
      <dsp:spPr>
        <a:xfrm>
          <a:off x="1000600"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66725">
            <a:lnSpc>
              <a:spcPct val="90000"/>
            </a:lnSpc>
            <a:spcBef>
              <a:spcPct val="0"/>
            </a:spcBef>
            <a:spcAft>
              <a:spcPct val="35000"/>
            </a:spcAft>
            <a:buNone/>
          </a:pPr>
          <a:r>
            <a:rPr lang="en-US" sz="1050" kern="1200" dirty="0">
              <a:latin typeface="Arial Black" panose="020B0A04020102020204" pitchFamily="34" charset="0"/>
            </a:rPr>
            <a:t>Split Training Data (Training/ Validation)</a:t>
          </a:r>
        </a:p>
      </dsp:txBody>
      <dsp:txXfrm>
        <a:off x="1000600" y="1883592"/>
        <a:ext cx="952652" cy="1255728"/>
      </dsp:txXfrm>
    </dsp:sp>
    <dsp:sp modelId="{52D87DB6-C171-40D9-A099-F8580FC1E91C}">
      <dsp:nvSpPr>
        <dsp:cNvPr id="0" name=""/>
        <dsp:cNvSpPr/>
      </dsp:nvSpPr>
      <dsp:spPr>
        <a:xfrm>
          <a:off x="1319961"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DFA04D-9491-42C9-9ECD-032F1F09584F}">
      <dsp:nvSpPr>
        <dsp:cNvPr id="0" name=""/>
        <dsp:cNvSpPr/>
      </dsp:nvSpPr>
      <dsp:spPr>
        <a:xfrm>
          <a:off x="2000885"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Feed Training Data in the Network.</a:t>
          </a:r>
        </a:p>
      </dsp:txBody>
      <dsp:txXfrm>
        <a:off x="2000885" y="0"/>
        <a:ext cx="952652" cy="1255728"/>
      </dsp:txXfrm>
    </dsp:sp>
    <dsp:sp modelId="{E5153DF8-921E-4926-8969-27902EA76F3E}">
      <dsp:nvSpPr>
        <dsp:cNvPr id="0" name=""/>
        <dsp:cNvSpPr/>
      </dsp:nvSpPr>
      <dsp:spPr>
        <a:xfrm>
          <a:off x="2320246"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D92B27-D1FF-468D-A56E-283A118029CA}">
      <dsp:nvSpPr>
        <dsp:cNvPr id="0" name=""/>
        <dsp:cNvSpPr/>
      </dsp:nvSpPr>
      <dsp:spPr>
        <a:xfrm>
          <a:off x="3001171"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Training 90 epochs.</a:t>
          </a:r>
        </a:p>
      </dsp:txBody>
      <dsp:txXfrm>
        <a:off x="3001171" y="1883592"/>
        <a:ext cx="952652" cy="1255728"/>
      </dsp:txXfrm>
    </dsp:sp>
    <dsp:sp modelId="{C7FF2A86-999E-4855-A4EF-A476033A1BD0}">
      <dsp:nvSpPr>
        <dsp:cNvPr id="0" name=""/>
        <dsp:cNvSpPr/>
      </dsp:nvSpPr>
      <dsp:spPr>
        <a:xfrm>
          <a:off x="3320531"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DBADFD-B76B-41CF-A1F9-70E5509DFD38}">
      <dsp:nvSpPr>
        <dsp:cNvPr id="0" name=""/>
        <dsp:cNvSpPr/>
      </dsp:nvSpPr>
      <dsp:spPr>
        <a:xfrm>
          <a:off x="4001456"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Test in the Validation Data.</a:t>
          </a:r>
        </a:p>
      </dsp:txBody>
      <dsp:txXfrm>
        <a:off x="4001456" y="0"/>
        <a:ext cx="952652" cy="1255728"/>
      </dsp:txXfrm>
    </dsp:sp>
    <dsp:sp modelId="{B7952706-EA2C-4288-AA49-23D102E28276}">
      <dsp:nvSpPr>
        <dsp:cNvPr id="0" name=""/>
        <dsp:cNvSpPr/>
      </dsp:nvSpPr>
      <dsp:spPr>
        <a:xfrm>
          <a:off x="4320816"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DB8D70-3C72-49AD-BE57-1DB6A05E75D0}">
      <dsp:nvSpPr>
        <dsp:cNvPr id="0" name=""/>
        <dsp:cNvSpPr/>
      </dsp:nvSpPr>
      <dsp:spPr>
        <a:xfrm>
          <a:off x="5001741"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dirty="0">
              <a:latin typeface="Arial Black" panose="020B0A04020102020204" pitchFamily="34" charset="0"/>
            </a:rPr>
            <a:t>Repeat 5 times total.</a:t>
          </a:r>
        </a:p>
      </dsp:txBody>
      <dsp:txXfrm>
        <a:off x="5001741" y="1883592"/>
        <a:ext cx="952652" cy="1255728"/>
      </dsp:txXfrm>
    </dsp:sp>
    <dsp:sp modelId="{F94A1F46-881C-4529-9F22-E74760A80F61}">
      <dsp:nvSpPr>
        <dsp:cNvPr id="0" name=""/>
        <dsp:cNvSpPr/>
      </dsp:nvSpPr>
      <dsp:spPr>
        <a:xfrm>
          <a:off x="5321101"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48E1E0-AD6A-4018-B3E7-0ACDD1391C81}">
      <dsp:nvSpPr>
        <dsp:cNvPr id="0" name=""/>
        <dsp:cNvSpPr/>
      </dsp:nvSpPr>
      <dsp:spPr>
        <a:xfrm>
          <a:off x="6002026" y="0"/>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66725">
            <a:lnSpc>
              <a:spcPct val="90000"/>
            </a:lnSpc>
            <a:spcBef>
              <a:spcPct val="0"/>
            </a:spcBef>
            <a:spcAft>
              <a:spcPct val="35000"/>
            </a:spcAft>
            <a:buNone/>
          </a:pPr>
          <a:r>
            <a:rPr lang="en-US" sz="1050" kern="1200" dirty="0">
              <a:latin typeface="Arial Black" panose="020B0A04020102020204" pitchFamily="34" charset="0"/>
            </a:rPr>
            <a:t>Test each model in the Test set.</a:t>
          </a:r>
        </a:p>
      </dsp:txBody>
      <dsp:txXfrm>
        <a:off x="6002026" y="0"/>
        <a:ext cx="952652" cy="1255728"/>
      </dsp:txXfrm>
    </dsp:sp>
    <dsp:sp modelId="{09C56725-8ACB-44ED-BDE4-B9F0CF1F7AEE}">
      <dsp:nvSpPr>
        <dsp:cNvPr id="0" name=""/>
        <dsp:cNvSpPr/>
      </dsp:nvSpPr>
      <dsp:spPr>
        <a:xfrm>
          <a:off x="6321386"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BE8D5B-9787-4580-BD6C-257F3B694672}">
      <dsp:nvSpPr>
        <dsp:cNvPr id="0" name=""/>
        <dsp:cNvSpPr/>
      </dsp:nvSpPr>
      <dsp:spPr>
        <a:xfrm>
          <a:off x="7002311" y="1883592"/>
          <a:ext cx="952652" cy="125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1">
          <a:noAutofit/>
        </a:bodyPr>
        <a:lstStyle/>
        <a:p>
          <a:pPr marL="0" lvl="0" indent="0" algn="l" defTabSz="444500">
            <a:lnSpc>
              <a:spcPct val="90000"/>
            </a:lnSpc>
            <a:spcBef>
              <a:spcPct val="0"/>
            </a:spcBef>
            <a:spcAft>
              <a:spcPct val="35000"/>
            </a:spcAft>
            <a:buNone/>
          </a:pPr>
          <a:r>
            <a:rPr lang="en-US" sz="1000" kern="1200" dirty="0">
              <a:latin typeface="Arial Black" panose="020B0A04020102020204" pitchFamily="34" charset="0"/>
            </a:rPr>
            <a:t>Obtain a mean average from the 5-fold cross validation.</a:t>
          </a:r>
        </a:p>
        <a:p>
          <a:pPr marL="57150" lvl="1" indent="-57150" algn="l" defTabSz="311150">
            <a:lnSpc>
              <a:spcPct val="90000"/>
            </a:lnSpc>
            <a:spcBef>
              <a:spcPct val="0"/>
            </a:spcBef>
            <a:spcAft>
              <a:spcPct val="15000"/>
            </a:spcAft>
            <a:buChar char="•"/>
          </a:pPr>
          <a:endParaRPr lang="en-US" sz="700" kern="1200" dirty="0"/>
        </a:p>
      </dsp:txBody>
      <dsp:txXfrm>
        <a:off x="7002311" y="1883592"/>
        <a:ext cx="952652" cy="1255728"/>
      </dsp:txXfrm>
    </dsp:sp>
    <dsp:sp modelId="{44D8DE22-935F-4CBF-A837-8424E1A9B53D}">
      <dsp:nvSpPr>
        <dsp:cNvPr id="0" name=""/>
        <dsp:cNvSpPr/>
      </dsp:nvSpPr>
      <dsp:spPr>
        <a:xfrm>
          <a:off x="7321672" y="1412694"/>
          <a:ext cx="313932" cy="313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Rectangle 1"/>
          <p:cNvSpPr>
            <a:spLocks noGrp="1" noRot="1" noChangeAspect="1" noChangeArrowheads="1"/>
          </p:cNvSpPr>
          <p:nvPr>
            <p:ph type="sldImg"/>
          </p:nvPr>
        </p:nvSpPr>
        <p:spPr bwMode="auto">
          <a:xfrm>
            <a:off x="1371600" y="763588"/>
            <a:ext cx="5027613"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 name="Rectangle 2"/>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noProof="0"/>
          </a:p>
        </p:txBody>
      </p:sp>
      <p:sp>
        <p:nvSpPr>
          <p:cNvPr id="2051" name="Rectangle 3"/>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endParaRPr lang="en-US" altLang="en-US"/>
          </a:p>
        </p:txBody>
      </p:sp>
      <p:sp>
        <p:nvSpPr>
          <p:cNvPr id="2052" name="Rectangle 4"/>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endParaRPr lang="en-US" altLang="en-US"/>
          </a:p>
        </p:txBody>
      </p:sp>
      <p:sp>
        <p:nvSpPr>
          <p:cNvPr id="2053" name="Rectangle 5"/>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endParaRPr lang="en-US" altLang="en-US"/>
          </a:p>
        </p:txBody>
      </p:sp>
      <p:sp>
        <p:nvSpPr>
          <p:cNvPr id="2054" name="Rectangle 6"/>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DejaVu Sans" charset="0"/>
                <a:cs typeface="DejaVu Sans" charset="0"/>
              </a:defRPr>
            </a:lvl1pPr>
          </a:lstStyle>
          <a:p>
            <a:pPr>
              <a:defRPr/>
            </a:pPr>
            <a:fld id="{81EA5BC6-3457-401A-AF52-90C13AE40A1D}" type="slidenum">
              <a:rPr lang="en-US" altLang="en-US"/>
              <a:pPr>
                <a:defRPr/>
              </a:pPr>
              <a:t>‹#›</a:t>
            </a:fld>
            <a:endParaRPr lang="en-US" altLang="en-US"/>
          </a:p>
        </p:txBody>
      </p:sp>
    </p:spTree>
    <p:extLst>
      <p:ext uri="{BB962C8B-B14F-4D97-AF65-F5344CB8AC3E}">
        <p14:creationId xmlns:p14="http://schemas.microsoft.com/office/powerpoint/2010/main" val="8194791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19665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19954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63794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5211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080166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35723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86647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40962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3256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202124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20</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42239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723652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85270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81691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011544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60988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97939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23957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448598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29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4702629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30</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432437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11250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7383170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98576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659931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8667622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6546361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594947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162484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275263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39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412700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40</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457799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41</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680915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265782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42</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396009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43</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5456788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44</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487261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45</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7413104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46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5455793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47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627114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48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0563295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49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20223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6</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63801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7</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34517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8</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56949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9</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031662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C4EDEA6-62A6-400D-8371-94853E53A5DE}" type="slidenum">
              <a:rPr lang="en-US" altLang="en-US" sz="1400" smtClean="0"/>
              <a:pPr>
                <a:spcBef>
                  <a:spcPct val="0"/>
                </a:spcBef>
              </a:pPr>
              <a:t>10</a:t>
            </a:fld>
            <a:endParaRPr lang="en-US" altLang="en-US" sz="1400"/>
          </a:p>
        </p:txBody>
      </p:sp>
      <p:sp>
        <p:nvSpPr>
          <p:cNvPr id="8195"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805754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15143" y="2630943"/>
            <a:ext cx="7650339" cy="1814322"/>
          </a:xfrm>
          <a:solidFill>
            <a:srgbClr val="FFFFFF"/>
          </a:solidFill>
          <a:ln w="38100">
            <a:solidFill>
              <a:srgbClr val="404040"/>
            </a:solidFill>
          </a:ln>
        </p:spPr>
        <p:txBody>
          <a:bodyPr lIns="274320" rIns="274320" anchor="ctr" anchorCtr="1">
            <a:normAutofit/>
          </a:bodyPr>
          <a:lstStyle>
            <a:lvl1pPr algn="ctr">
              <a:defRPr sz="3858">
                <a:solidFill>
                  <a:srgbClr val="262626"/>
                </a:solidFill>
              </a:defRPr>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2228449" y="4797873"/>
            <a:ext cx="5623729" cy="1366754"/>
          </a:xfrm>
          <a:noFill/>
        </p:spPr>
        <p:txBody>
          <a:bodyPr>
            <a:normAutofit/>
          </a:bodyPr>
          <a:lstStyle>
            <a:lvl1pPr marL="0" indent="0" algn="ctr">
              <a:buNone/>
              <a:defRPr sz="2094">
                <a:solidFill>
                  <a:schemeClr val="tx1">
                    <a:lumMod val="75000"/>
                    <a:lumOff val="25000"/>
                  </a:schemeClr>
                </a:solidFill>
              </a:defRPr>
            </a:lvl1pPr>
            <a:lvl2pPr marL="503972" indent="0" algn="ctr">
              <a:buNone/>
              <a:defRPr sz="2094"/>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el-GR"/>
              <a:t>Κάντε κλικ για να επεξεργαστείτε τον υπότιτλο του υποδείγματος</a:t>
            </a:r>
            <a:endParaRPr lang="en-US" dirty="0"/>
          </a:p>
        </p:txBody>
      </p:sp>
      <p:sp>
        <p:nvSpPr>
          <p:cNvPr id="7" name="Date Placeholder 6"/>
          <p:cNvSpPr>
            <a:spLocks noGrp="1"/>
          </p:cNvSpPr>
          <p:nvPr>
            <p:ph type="dt" sz="half" idx="10"/>
          </p:nvPr>
        </p:nvSpPr>
        <p:spPr/>
        <p:txBody>
          <a:bodyPr/>
          <a:lstStyle/>
          <a:p>
            <a:pPr>
              <a:defRPr/>
            </a:pPr>
            <a:fld id="{51009DE1-47E2-4CDB-A0B7-59630D4F3723}" type="datetime1">
              <a:rPr lang="el-GR" altLang="en-US" smtClean="0"/>
              <a:t>6/7/2022</a:t>
            </a:fld>
            <a:endParaRPr lang="en-US" altLang="en-US"/>
          </a:p>
        </p:txBody>
      </p:sp>
      <p:sp>
        <p:nvSpPr>
          <p:cNvPr id="8" name="Footer Placeholder 7"/>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9" name="Slide Number Placeholder 8"/>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216506272"/>
      </p:ext>
    </p:extLst>
  </p:cSld>
  <p:clrMapOvr>
    <a:overrideClrMapping bg1="dk1" tx1="lt1" bg2="dk2" tx2="lt2" accent1="accent1" accent2="accent2" accent3="accent3" accent4="accent4" accent5="accent5" accent6="accent6" hlink="hlink" folHlink="folHlink"/>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pPr>
              <a:defRPr/>
            </a:pPr>
            <a:fld id="{51009DE1-47E2-4CDB-A0B7-59630D4F3723}" type="datetime1">
              <a:rPr lang="el-GR" altLang="en-US" smtClean="0"/>
              <a:t>6/7/2022</a:t>
            </a:fld>
            <a:endParaRPr lang="en-US" altLang="en-US"/>
          </a:p>
        </p:txBody>
      </p:sp>
      <p:sp>
        <p:nvSpPr>
          <p:cNvPr id="5" name="Footer Placeholder 4"/>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6" name="Slide Number Placeholder 5"/>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4156491757"/>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54591" y="1033156"/>
            <a:ext cx="1161924" cy="5493364"/>
          </a:xfrm>
        </p:spPr>
        <p:txBody>
          <a:bodyPr vert="eaVert"/>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1770554" y="1033156"/>
            <a:ext cx="5199254" cy="5493364"/>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pPr>
              <a:defRPr/>
            </a:pPr>
            <a:fld id="{51009DE1-47E2-4CDB-A0B7-59630D4F3723}" type="datetime1">
              <a:rPr lang="el-GR" altLang="en-US" smtClean="0"/>
              <a:t>6/7/2022</a:t>
            </a:fld>
            <a:endParaRPr lang="en-US" altLang="en-US"/>
          </a:p>
        </p:txBody>
      </p:sp>
      <p:sp>
        <p:nvSpPr>
          <p:cNvPr id="5" name="Footer Placeholder 4"/>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6" name="Slide Number Placeholder 5"/>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1092967451"/>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3238" y="301625"/>
            <a:ext cx="9069387" cy="1260475"/>
          </a:xfrm>
        </p:spPr>
        <p:txBody>
          <a:bodyPr/>
          <a:lstStyle/>
          <a:p>
            <a:r>
              <a:rPr lang="en-US"/>
              <a:t>Click to edit Master title style</a:t>
            </a:r>
          </a:p>
        </p:txBody>
      </p:sp>
      <p:sp>
        <p:nvSpPr>
          <p:cNvPr id="3" name="Rectangle 3"/>
          <p:cNvSpPr>
            <a:spLocks noGrp="1" noChangeArrowheads="1"/>
          </p:cNvSpPr>
          <p:nvPr>
            <p:ph type="dt" idx="10"/>
          </p:nvPr>
        </p:nvSpPr>
        <p:spPr>
          <a:xfrm>
            <a:off x="503238" y="7132637"/>
            <a:ext cx="2346325" cy="273051"/>
          </a:xfrm>
          <a:ln/>
        </p:spPr>
        <p:txBody>
          <a:bodyPr/>
          <a:lstStyle>
            <a:lvl1pPr>
              <a:defRPr/>
            </a:lvl1pPr>
          </a:lstStyle>
          <a:p>
            <a:pPr>
              <a:defRPr/>
            </a:pPr>
            <a:fld id="{E7EBD80C-F759-47C0-B8CE-125686B953FC}" type="datetime1">
              <a:rPr lang="el-GR" altLang="en-US" smtClean="0"/>
              <a:t>6/7/2022</a:t>
            </a:fld>
            <a:endParaRPr lang="en-US" altLang="en-US"/>
          </a:p>
        </p:txBody>
      </p:sp>
      <p:sp>
        <p:nvSpPr>
          <p:cNvPr id="4" name="Rectangle 4"/>
          <p:cNvSpPr>
            <a:spLocks noGrp="1" noChangeArrowheads="1"/>
          </p:cNvSpPr>
          <p:nvPr>
            <p:ph type="ftr" idx="11"/>
          </p:nvPr>
        </p:nvSpPr>
        <p:spPr>
          <a:xfrm>
            <a:off x="2982912" y="7132637"/>
            <a:ext cx="4114800" cy="273051"/>
          </a:xfrm>
          <a:ln/>
        </p:spPr>
        <p:txBody>
          <a:bodyPr/>
          <a:lstStyle>
            <a:lvl1pPr>
              <a:defRPr/>
            </a:lvl1pPr>
          </a:lstStyle>
          <a:p>
            <a:pPr>
              <a:defRPr/>
            </a:pPr>
            <a:r>
              <a:rPr lang="en-US" altLang="en-US"/>
              <a:t>HRY591 - </a:t>
            </a:r>
            <a:r>
              <a:rPr lang="el-GR" altLang="en-US"/>
              <a:t>Αναδιατασσόμενα ψηφιακά συστήματα</a:t>
            </a:r>
            <a:endParaRPr lang="en-US" altLang="en-US"/>
          </a:p>
        </p:txBody>
      </p:sp>
      <p:sp>
        <p:nvSpPr>
          <p:cNvPr id="5" name="Rectangle 5"/>
          <p:cNvSpPr>
            <a:spLocks noGrp="1" noChangeArrowheads="1"/>
          </p:cNvSpPr>
          <p:nvPr>
            <p:ph type="sldNum" idx="12"/>
          </p:nvPr>
        </p:nvSpPr>
        <p:spPr>
          <a:xfrm>
            <a:off x="7227888" y="7132637"/>
            <a:ext cx="2346325" cy="273051"/>
          </a:xfrm>
          <a:ln/>
        </p:spPr>
        <p:txBody>
          <a:bodyPr/>
          <a:lstStyle>
            <a:lvl1pPr>
              <a:defRPr/>
            </a:lvl1pPr>
          </a:lstStyle>
          <a:p>
            <a:pPr>
              <a:defRPr/>
            </a:pPr>
            <a:fld id="{A14E5853-4A2F-4836-AD05-ECCC0E4103DA}" type="slidenum">
              <a:rPr lang="en-US" altLang="en-US"/>
              <a:pPr>
                <a:defRPr/>
              </a:pPr>
              <a:t>‹#›</a:t>
            </a:fld>
            <a:endParaRPr lang="en-US" altLang="en-US"/>
          </a:p>
        </p:txBody>
      </p:sp>
    </p:spTree>
    <p:extLst>
      <p:ext uri="{BB962C8B-B14F-4D97-AF65-F5344CB8AC3E}">
        <p14:creationId xmlns:p14="http://schemas.microsoft.com/office/powerpoint/2010/main" val="3626858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pPr>
              <a:defRPr/>
            </a:pPr>
            <a:fld id="{51009DE1-47E2-4CDB-A0B7-59630D4F3723}" type="datetime1">
              <a:rPr lang="el-GR" altLang="en-US" smtClean="0"/>
              <a:t>6/7/2022</a:t>
            </a:fld>
            <a:endParaRPr lang="en-US" altLang="en-US"/>
          </a:p>
        </p:txBody>
      </p:sp>
      <p:sp>
        <p:nvSpPr>
          <p:cNvPr id="8" name="Footer Placeholder 7"/>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9" name="Slide Number Placeholder 8"/>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2729361650"/>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19756" y="2630943"/>
            <a:ext cx="7651194" cy="1814322"/>
          </a:xfrm>
          <a:solidFill>
            <a:srgbClr val="FFFFFF"/>
          </a:solidFill>
          <a:ln w="38100">
            <a:solidFill>
              <a:srgbClr val="404040"/>
            </a:solidFill>
          </a:ln>
        </p:spPr>
        <p:txBody>
          <a:bodyPr lIns="274320" rIns="274320" anchor="ctr" anchorCtr="1">
            <a:normAutofit/>
          </a:bodyPr>
          <a:lstStyle>
            <a:lvl1pPr>
              <a:defRPr sz="3858">
                <a:solidFill>
                  <a:srgbClr val="262626"/>
                </a:solidFill>
              </a:defRPr>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228449" y="4797786"/>
            <a:ext cx="5623729" cy="1394519"/>
          </a:xfrm>
        </p:spPr>
        <p:txBody>
          <a:bodyPr anchor="t" anchorCtr="1">
            <a:normAutofit/>
          </a:bodyPr>
          <a:lstStyle>
            <a:lvl1pPr marL="0" indent="0">
              <a:buNone/>
              <a:defRPr sz="2094">
                <a:solidFill>
                  <a:schemeClr val="tx1"/>
                </a:solidFill>
              </a:defRPr>
            </a:lvl1pPr>
            <a:lvl2pPr marL="503972" indent="0">
              <a:buNone/>
              <a:defRPr sz="2094">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el-GR"/>
              <a:t>Στυλ κειμένου υποδείγματος</a:t>
            </a:r>
          </a:p>
        </p:txBody>
      </p:sp>
      <p:sp>
        <p:nvSpPr>
          <p:cNvPr id="7" name="Date Placeholder 6"/>
          <p:cNvSpPr>
            <a:spLocks noGrp="1"/>
          </p:cNvSpPr>
          <p:nvPr>
            <p:ph type="dt" sz="half" idx="10"/>
          </p:nvPr>
        </p:nvSpPr>
        <p:spPr/>
        <p:txBody>
          <a:bodyPr/>
          <a:lstStyle/>
          <a:p>
            <a:pPr>
              <a:defRPr/>
            </a:pPr>
            <a:fld id="{51009DE1-47E2-4CDB-A0B7-59630D4F3723}" type="datetime1">
              <a:rPr lang="el-GR" altLang="en-US" smtClean="0"/>
              <a:t>6/7/2022</a:t>
            </a:fld>
            <a:endParaRPr lang="en-US" altLang="en-US"/>
          </a:p>
        </p:txBody>
      </p:sp>
      <p:sp>
        <p:nvSpPr>
          <p:cNvPr id="8" name="Footer Placeholder 7"/>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9" name="Slide Number Placeholder 8"/>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1179317523"/>
      </p:ext>
    </p:extLst>
  </p:cSld>
  <p:clrMapOvr>
    <a:overrideClrMapping bg1="dk1" tx1="lt1" bg2="dk2" tx2="lt2" accent1="accent1" accent2="accent2" accent3="accent3" accent4="accent4" accent5="accent5" accent6="accent6" hlink="hlink" folHlink="folHlink"/>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1215143" y="2907955"/>
            <a:ext cx="3624817" cy="3419361"/>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5240665" y="2907955"/>
            <a:ext cx="3627565" cy="3419361"/>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8" name="Date Placeholder 7"/>
          <p:cNvSpPr>
            <a:spLocks noGrp="1"/>
          </p:cNvSpPr>
          <p:nvPr>
            <p:ph type="dt" sz="half" idx="10"/>
          </p:nvPr>
        </p:nvSpPr>
        <p:spPr/>
        <p:txBody>
          <a:bodyPr/>
          <a:lstStyle/>
          <a:p>
            <a:pPr>
              <a:defRPr/>
            </a:pPr>
            <a:fld id="{51009DE1-47E2-4CDB-A0B7-59630D4F3723}" type="datetime1">
              <a:rPr lang="el-GR" altLang="en-US" smtClean="0"/>
              <a:t>6/7/2022</a:t>
            </a:fld>
            <a:endParaRPr lang="en-US" altLang="en-US"/>
          </a:p>
        </p:txBody>
      </p:sp>
      <p:sp>
        <p:nvSpPr>
          <p:cNvPr id="9" name="Footer Placeholder 8"/>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10" name="Slide Number Placeholder 9"/>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3911885930"/>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5142" y="2550133"/>
            <a:ext cx="3624818" cy="776126"/>
          </a:xfrm>
        </p:spPr>
        <p:txBody>
          <a:bodyPr anchor="b" anchorCtr="1">
            <a:normAutofit/>
          </a:bodyPr>
          <a:lstStyle>
            <a:lvl1pPr marL="0" indent="0" algn="ctr">
              <a:buNone/>
              <a:defRPr sz="2094" b="0" cap="all" spc="110" baseline="0">
                <a:solidFill>
                  <a:schemeClr val="accent2">
                    <a:lumMod val="75000"/>
                  </a:schemeClr>
                </a:solidFill>
              </a:defRPr>
            </a:lvl1pPr>
            <a:lvl2pPr marL="503972" indent="0">
              <a:buNone/>
              <a:defRPr sz="2094"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l-GR"/>
              <a:t>Στυλ κειμένου υποδείγματος</a:t>
            </a:r>
          </a:p>
        </p:txBody>
      </p:sp>
      <p:sp>
        <p:nvSpPr>
          <p:cNvPr id="4" name="Content Placeholder 3"/>
          <p:cNvSpPr>
            <a:spLocks noGrp="1"/>
          </p:cNvSpPr>
          <p:nvPr>
            <p:ph sz="half" idx="2"/>
          </p:nvPr>
        </p:nvSpPr>
        <p:spPr>
          <a:xfrm>
            <a:off x="1215142" y="3464851"/>
            <a:ext cx="3624818" cy="2862465"/>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6" name="Content Placeholder 5"/>
          <p:cNvSpPr>
            <a:spLocks noGrp="1"/>
          </p:cNvSpPr>
          <p:nvPr>
            <p:ph sz="quarter" idx="4"/>
          </p:nvPr>
        </p:nvSpPr>
        <p:spPr>
          <a:xfrm>
            <a:off x="5240665" y="3464851"/>
            <a:ext cx="3627565" cy="2862465"/>
          </a:xfrm>
        </p:spPr>
        <p:txBody>
          <a:bodyPr/>
          <a:lstStyle>
            <a:lvl5pPr>
              <a:defRPr/>
            </a:lvl5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11" name="Text Placeholder 4"/>
          <p:cNvSpPr>
            <a:spLocks noGrp="1"/>
          </p:cNvSpPr>
          <p:nvPr>
            <p:ph type="body" sz="quarter" idx="13"/>
          </p:nvPr>
        </p:nvSpPr>
        <p:spPr>
          <a:xfrm>
            <a:off x="5240665" y="2550133"/>
            <a:ext cx="3627565" cy="776126"/>
          </a:xfrm>
        </p:spPr>
        <p:txBody>
          <a:bodyPr anchor="b" anchorCtr="1">
            <a:normAutofit/>
          </a:bodyPr>
          <a:lstStyle>
            <a:lvl1pPr marL="0" indent="0" algn="ctr">
              <a:buNone/>
              <a:defRPr sz="2094" b="0" cap="all" spc="110" baseline="0">
                <a:solidFill>
                  <a:schemeClr val="accent2">
                    <a:lumMod val="75000"/>
                  </a:schemeClr>
                </a:solidFill>
              </a:defRPr>
            </a:lvl1pPr>
            <a:lvl2pPr marL="503972" indent="0">
              <a:buNone/>
              <a:defRPr sz="2094"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l-GR"/>
              <a:t>Στυλ κειμένου υποδείγματος</a:t>
            </a:r>
          </a:p>
        </p:txBody>
      </p:sp>
      <p:sp>
        <p:nvSpPr>
          <p:cNvPr id="7" name="Date Placeholder 6"/>
          <p:cNvSpPr>
            <a:spLocks noGrp="1"/>
          </p:cNvSpPr>
          <p:nvPr>
            <p:ph type="dt" sz="half" idx="10"/>
          </p:nvPr>
        </p:nvSpPr>
        <p:spPr/>
        <p:txBody>
          <a:bodyPr/>
          <a:lstStyle/>
          <a:p>
            <a:pPr>
              <a:defRPr/>
            </a:pPr>
            <a:fld id="{51009DE1-47E2-4CDB-A0B7-59630D4F3723}" type="datetime1">
              <a:rPr lang="el-GR" altLang="en-US" smtClean="0"/>
              <a:t>6/7/2022</a:t>
            </a:fld>
            <a:endParaRPr lang="en-US" altLang="en-US"/>
          </a:p>
        </p:txBody>
      </p:sp>
      <p:sp>
        <p:nvSpPr>
          <p:cNvPr id="8" name="Footer Placeholder 7"/>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9" name="Slide Number Placeholder 8"/>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
        <p:nvSpPr>
          <p:cNvPr id="10" name="Title 9"/>
          <p:cNvSpPr>
            <a:spLocks noGrp="1"/>
          </p:cNvSpPr>
          <p:nvPr>
            <p:ph type="title"/>
          </p:nvPr>
        </p:nvSpPr>
        <p:spPr/>
        <p:txBody>
          <a:bodyPr/>
          <a:lstStyle/>
          <a:p>
            <a:r>
              <a:rPr lang="el-GR"/>
              <a:t>Κάντε κλικ για να επεξεργαστείτε τον τίτλο υποδείγματος</a:t>
            </a:r>
            <a:endParaRPr lang="en-US" dirty="0"/>
          </a:p>
        </p:txBody>
      </p:sp>
    </p:spTree>
    <p:extLst>
      <p:ext uri="{BB962C8B-B14F-4D97-AF65-F5344CB8AC3E}">
        <p14:creationId xmlns:p14="http://schemas.microsoft.com/office/powerpoint/2010/main" val="2127368224"/>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pPr>
              <a:defRPr/>
            </a:pPr>
            <a:fld id="{51009DE1-47E2-4CDB-A0B7-59630D4F3723}" type="datetime1">
              <a:rPr lang="el-GR" altLang="en-US" smtClean="0"/>
              <a:t>6/7/2022</a:t>
            </a:fld>
            <a:endParaRPr lang="en-US" altLang="en-US"/>
          </a:p>
        </p:txBody>
      </p:sp>
      <p:sp>
        <p:nvSpPr>
          <p:cNvPr id="4" name="Footer Placeholder 3"/>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5" name="Slide Number Placeholder 4"/>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3340830349"/>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51009DE1-47E2-4CDB-A0B7-59630D4F3723}" type="datetime1">
              <a:rPr lang="el-GR" altLang="en-US" smtClean="0"/>
              <a:t>6/7/2022</a:t>
            </a:fld>
            <a:endParaRPr lang="en-US" altLang="en-US"/>
          </a:p>
        </p:txBody>
      </p:sp>
      <p:sp>
        <p:nvSpPr>
          <p:cNvPr id="3" name="Footer Placeholder 2"/>
          <p:cNvSpPr>
            <a:spLocks noGrp="1"/>
          </p:cNvSpPr>
          <p:nvPr>
            <p:ph type="ftr" sz="quarter" idx="11"/>
          </p:nvPr>
        </p:nvSpPr>
        <p:spPr/>
        <p:txBody>
          <a:bodyPr/>
          <a:lstStyle/>
          <a:p>
            <a:pPr>
              <a:defRPr/>
            </a:pPr>
            <a:r>
              <a:rPr lang="en-US" altLang="en-US"/>
              <a:t>HRY591 - </a:t>
            </a:r>
            <a:r>
              <a:rPr lang="el-GR" altLang="en-US"/>
              <a:t>Αναδιατασσόμενα ψηφιακά συστήματα</a:t>
            </a:r>
            <a:endParaRPr lang="en-US" altLang="en-US"/>
          </a:p>
        </p:txBody>
      </p:sp>
      <p:sp>
        <p:nvSpPr>
          <p:cNvPr id="4" name="Slide Number Placeholder 3"/>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2266888338"/>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6" name="Rectangle 25"/>
          <p:cNvSpPr/>
          <p:nvPr/>
        </p:nvSpPr>
        <p:spPr>
          <a:xfrm>
            <a:off x="0" y="0"/>
            <a:ext cx="5040313" cy="7559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706331" y="2473407"/>
            <a:ext cx="3627651" cy="1258289"/>
          </a:xfrm>
          <a:solidFill>
            <a:srgbClr val="FFFFFF"/>
          </a:solidFill>
          <a:ln>
            <a:solidFill>
              <a:srgbClr val="404040"/>
            </a:solidFill>
          </a:ln>
        </p:spPr>
        <p:txBody>
          <a:bodyPr anchor="ctr" anchorCtr="1">
            <a:normAutofit/>
          </a:bodyPr>
          <a:lstStyle>
            <a:lvl1pPr>
              <a:defRPr sz="2315">
                <a:solidFill>
                  <a:srgbClr val="262626"/>
                </a:solidFill>
              </a:defRPr>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5569545" y="887002"/>
            <a:ext cx="3981847" cy="5785671"/>
          </a:xfrm>
        </p:spPr>
        <p:txBody>
          <a:bodyPr>
            <a:normAutofit/>
          </a:bodyPr>
          <a:lstStyle>
            <a:lvl1pPr>
              <a:defRPr sz="2094">
                <a:solidFill>
                  <a:schemeClr val="tx1"/>
                </a:solidFill>
              </a:defRPr>
            </a:lvl1pPr>
            <a:lvl2pPr>
              <a:defRPr sz="1764">
                <a:solidFill>
                  <a:schemeClr val="tx1"/>
                </a:solidFill>
              </a:defRPr>
            </a:lvl2pPr>
            <a:lvl3pPr>
              <a:defRPr sz="1764">
                <a:solidFill>
                  <a:schemeClr val="tx1"/>
                </a:solidFill>
              </a:defRPr>
            </a:lvl3pPr>
            <a:lvl4pPr>
              <a:defRPr sz="1764">
                <a:solidFill>
                  <a:schemeClr val="tx1"/>
                </a:solidFill>
              </a:defRPr>
            </a:lvl4pPr>
            <a:lvl5pPr>
              <a:defRPr sz="1764">
                <a:solidFill>
                  <a:schemeClr val="tx1"/>
                </a:solidFill>
              </a:defRPr>
            </a:lvl5pPr>
            <a:lvl6pPr>
              <a:defRPr sz="1764"/>
            </a:lvl6pPr>
            <a:lvl7pPr>
              <a:defRPr sz="1764"/>
            </a:lvl7pPr>
            <a:lvl8pPr>
              <a:defRPr sz="1764"/>
            </a:lvl8pPr>
            <a:lvl9pPr>
              <a:defRPr sz="1764"/>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951359" y="3913127"/>
            <a:ext cx="3137595" cy="2418518"/>
          </a:xfrm>
        </p:spPr>
        <p:txBody>
          <a:bodyPr anchor="t" anchorCtr="1">
            <a:normAutofit/>
          </a:bodyPr>
          <a:lstStyle>
            <a:lvl1pPr marL="0" indent="0" algn="ctr">
              <a:buNone/>
              <a:defRPr sz="1653">
                <a:solidFill>
                  <a:srgbClr val="FFFFFF"/>
                </a:solidFill>
              </a:defRPr>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l-GR"/>
              <a:t>Στυλ κειμένου υποδείγματος</a:t>
            </a:r>
          </a:p>
        </p:txBody>
      </p:sp>
      <p:sp>
        <p:nvSpPr>
          <p:cNvPr id="9" name="Date Placeholder 8"/>
          <p:cNvSpPr>
            <a:spLocks noGrp="1"/>
          </p:cNvSpPr>
          <p:nvPr>
            <p:ph type="dt" sz="half" idx="10"/>
          </p:nvPr>
        </p:nvSpPr>
        <p:spPr/>
        <p:txBody>
          <a:bodyPr/>
          <a:lstStyle/>
          <a:p>
            <a:pPr>
              <a:defRPr/>
            </a:pPr>
            <a:fld id="{51009DE1-47E2-4CDB-A0B7-59630D4F3723}" type="datetime1">
              <a:rPr lang="el-GR" altLang="en-US" smtClean="0"/>
              <a:t>6/7/2022</a:t>
            </a:fld>
            <a:endParaRPr lang="en-US" altLang="en-US"/>
          </a:p>
        </p:txBody>
      </p:sp>
      <p:sp>
        <p:nvSpPr>
          <p:cNvPr id="10" name="Footer Placeholder 9"/>
          <p:cNvSpPr>
            <a:spLocks noGrp="1"/>
          </p:cNvSpPr>
          <p:nvPr>
            <p:ph type="ftr" sz="quarter" idx="11"/>
          </p:nvPr>
        </p:nvSpPr>
        <p:spPr>
          <a:xfrm>
            <a:off x="706331" y="6874264"/>
            <a:ext cx="4196289" cy="352785"/>
          </a:xfrm>
        </p:spPr>
        <p:txBody>
          <a:bodyPr>
            <a:normAutofit/>
          </a:bodyPr>
          <a:lstStyle>
            <a:lvl1pPr>
              <a:defRPr>
                <a:solidFill>
                  <a:srgbClr val="FFFFFF">
                    <a:alpha val="70000"/>
                  </a:srgbClr>
                </a:solidFill>
              </a:defRPr>
            </a:lvl1pPr>
          </a:lstStyle>
          <a:p>
            <a:pPr>
              <a:defRPr/>
            </a:pPr>
            <a:r>
              <a:rPr lang="en-US" altLang="en-US"/>
              <a:t>HRY591 - </a:t>
            </a:r>
            <a:r>
              <a:rPr lang="el-GR" altLang="en-US"/>
              <a:t>Αναδιατασσόμενα ψηφιακά συστήματα</a:t>
            </a:r>
            <a:endParaRPr lang="en-US" altLang="en-US"/>
          </a:p>
        </p:txBody>
      </p:sp>
      <p:sp>
        <p:nvSpPr>
          <p:cNvPr id="11" name="Slide Number Placeholder 10"/>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1977841802"/>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18" name="Rectangle 17"/>
          <p:cNvSpPr/>
          <p:nvPr/>
        </p:nvSpPr>
        <p:spPr>
          <a:xfrm>
            <a:off x="2" y="0"/>
            <a:ext cx="5040311" cy="7559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705644" y="2473405"/>
            <a:ext cx="3629025" cy="1259946"/>
          </a:xfrm>
          <a:solidFill>
            <a:srgbClr val="FFFFFF"/>
          </a:solidFill>
          <a:ln>
            <a:solidFill>
              <a:srgbClr val="262626"/>
            </a:solidFill>
          </a:ln>
        </p:spPr>
        <p:txBody>
          <a:bodyPr anchor="ctr" anchorCtr="1">
            <a:noAutofit/>
          </a:bodyPr>
          <a:lstStyle>
            <a:lvl1pPr>
              <a:defRPr sz="2315">
                <a:solidFill>
                  <a:srgbClr val="262626"/>
                </a:solidFill>
              </a:defRPr>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5040313" y="-46487"/>
            <a:ext cx="5045354" cy="7559675"/>
          </a:xfrm>
          <a:solidFill>
            <a:schemeClr val="bg1">
              <a:lumMod val="75000"/>
            </a:schemeClr>
          </a:solidFill>
        </p:spPr>
        <p:txBody>
          <a:bodyPr anchor="t"/>
          <a:lstStyle>
            <a:lvl1pPr marL="0" indent="0">
              <a:buNone/>
              <a:defRPr sz="3527">
                <a:solidFill>
                  <a:schemeClr val="bg1">
                    <a:lumMod val="85000"/>
                    <a:lumOff val="15000"/>
                  </a:schemeClr>
                </a:solidFill>
              </a:defRPr>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951359" y="3913129"/>
            <a:ext cx="3137595" cy="2418519"/>
          </a:xfrm>
        </p:spPr>
        <p:txBody>
          <a:bodyPr anchor="t" anchorCtr="1">
            <a:normAutofit/>
          </a:bodyPr>
          <a:lstStyle>
            <a:lvl1pPr marL="0" indent="0" algn="ctr">
              <a:buNone/>
              <a:defRPr sz="1653">
                <a:solidFill>
                  <a:srgbClr val="FFFFFF"/>
                </a:solidFill>
              </a:defRPr>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l-GR"/>
              <a:t>Στυλ κειμένου υποδείγματος</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pPr>
              <a:defRPr/>
            </a:pPr>
            <a:fld id="{51009DE1-47E2-4CDB-A0B7-59630D4F3723}" type="datetime1">
              <a:rPr lang="el-GR" altLang="en-US" smtClean="0"/>
              <a:t>6/7/2022</a:t>
            </a:fld>
            <a:endParaRPr lang="en-US" altLang="en-US"/>
          </a:p>
        </p:txBody>
      </p:sp>
      <p:sp>
        <p:nvSpPr>
          <p:cNvPr id="9" name="Footer Placeholder 8"/>
          <p:cNvSpPr>
            <a:spLocks noGrp="1"/>
          </p:cNvSpPr>
          <p:nvPr>
            <p:ph type="ftr" sz="quarter" idx="11"/>
          </p:nvPr>
        </p:nvSpPr>
        <p:spPr>
          <a:xfrm>
            <a:off x="705644" y="6874264"/>
            <a:ext cx="4193540" cy="352785"/>
          </a:xfrm>
        </p:spPr>
        <p:txBody>
          <a:bodyPr>
            <a:normAutofit/>
          </a:bodyPr>
          <a:lstStyle>
            <a:lvl1pPr>
              <a:defRPr>
                <a:solidFill>
                  <a:srgbClr val="FFFFFF">
                    <a:alpha val="70000"/>
                  </a:srgbClr>
                </a:solidFill>
              </a:defRPr>
            </a:lvl1pPr>
          </a:lstStyle>
          <a:p>
            <a:pPr>
              <a:defRPr/>
            </a:pPr>
            <a:r>
              <a:rPr lang="en-US" altLang="en-US"/>
              <a:t>HRY591 - </a:t>
            </a:r>
            <a:r>
              <a:rPr lang="el-GR" altLang="en-US"/>
              <a:t>Αναδιατασσόμενα ψηφιακά συστήματα</a:t>
            </a:r>
            <a:endParaRPr lang="en-US" altLang="en-US"/>
          </a:p>
        </p:txBody>
      </p:sp>
      <p:sp>
        <p:nvSpPr>
          <p:cNvPr id="10" name="Slide Number Placeholder 9"/>
          <p:cNvSpPr>
            <a:spLocks noGrp="1"/>
          </p:cNvSpPr>
          <p:nvPr>
            <p:ph type="sldNum" sz="quarter" idx="12"/>
          </p:nvPr>
        </p:nvSpPr>
        <p:spPr/>
        <p:txBody>
          <a:body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946436299"/>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770553" y="1063394"/>
            <a:ext cx="6545963" cy="1310344"/>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770553" y="2907957"/>
            <a:ext cx="6545963" cy="3419362"/>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6591369" y="6877139"/>
            <a:ext cx="2276861" cy="357115"/>
          </a:xfrm>
          <a:prstGeom prst="rect">
            <a:avLst/>
          </a:prstGeom>
        </p:spPr>
        <p:txBody>
          <a:bodyPr vert="horz" lIns="91440" tIns="45720" rIns="91440" bIns="45720" rtlCol="0" anchor="ctr"/>
          <a:lstStyle>
            <a:lvl1pPr algn="r">
              <a:defRPr sz="1102">
                <a:solidFill>
                  <a:schemeClr val="tx1">
                    <a:alpha val="70000"/>
                  </a:schemeClr>
                </a:solidFill>
              </a:defRPr>
            </a:lvl1pPr>
          </a:lstStyle>
          <a:p>
            <a:pPr>
              <a:defRPr/>
            </a:pPr>
            <a:fld id="{51009DE1-47E2-4CDB-A0B7-59630D4F3723}" type="datetime1">
              <a:rPr lang="el-GR" altLang="en-US" smtClean="0"/>
              <a:t>6/7/2022</a:t>
            </a:fld>
            <a:endParaRPr lang="en-US" altLang="en-US"/>
          </a:p>
        </p:txBody>
      </p:sp>
      <p:sp>
        <p:nvSpPr>
          <p:cNvPr id="5" name="Footer Placeholder 4"/>
          <p:cNvSpPr>
            <a:spLocks noGrp="1"/>
          </p:cNvSpPr>
          <p:nvPr>
            <p:ph type="ftr" sz="quarter" idx="3"/>
          </p:nvPr>
        </p:nvSpPr>
        <p:spPr>
          <a:xfrm>
            <a:off x="1215142" y="6874264"/>
            <a:ext cx="5023406" cy="352785"/>
          </a:xfrm>
          <a:prstGeom prst="rect">
            <a:avLst/>
          </a:prstGeom>
        </p:spPr>
        <p:txBody>
          <a:bodyPr vert="horz" lIns="91440" tIns="45720" rIns="91440" bIns="45720" rtlCol="0" anchor="ctr"/>
          <a:lstStyle>
            <a:lvl1pPr algn="l">
              <a:defRPr sz="1102">
                <a:solidFill>
                  <a:schemeClr val="tx1">
                    <a:alpha val="70000"/>
                  </a:schemeClr>
                </a:solidFill>
              </a:defRPr>
            </a:lvl1pPr>
          </a:lstStyle>
          <a:p>
            <a:pPr>
              <a:defRPr/>
            </a:pPr>
            <a:r>
              <a:rPr lang="en-US" altLang="en-US"/>
              <a:t>HRY591 - </a:t>
            </a:r>
            <a:r>
              <a:rPr lang="el-GR" altLang="en-US"/>
              <a:t>Αναδιατασσόμενα ψηφιακά συστήματα</a:t>
            </a:r>
            <a:endParaRPr lang="en-US" altLang="en-US"/>
          </a:p>
        </p:txBody>
      </p:sp>
      <p:sp>
        <p:nvSpPr>
          <p:cNvPr id="6" name="Slide Number Placeholder 5"/>
          <p:cNvSpPr>
            <a:spLocks noGrp="1"/>
          </p:cNvSpPr>
          <p:nvPr>
            <p:ph type="sldNum" sz="quarter" idx="4"/>
          </p:nvPr>
        </p:nvSpPr>
        <p:spPr>
          <a:xfrm>
            <a:off x="9084151" y="6854105"/>
            <a:ext cx="403225" cy="403183"/>
          </a:xfrm>
          <a:prstGeom prst="ellipse">
            <a:avLst/>
          </a:prstGeom>
          <a:solidFill>
            <a:srgbClr val="1D1D1D">
              <a:alpha val="69804"/>
            </a:srgbClr>
          </a:solidFill>
        </p:spPr>
        <p:txBody>
          <a:bodyPr vert="horz" lIns="18288" tIns="45720" rIns="18288" bIns="45720" rtlCol="0" anchor="ctr">
            <a:noAutofit/>
          </a:bodyPr>
          <a:lstStyle>
            <a:lvl1pPr algn="ctr">
              <a:defRPr sz="1213" spc="0" baseline="0">
                <a:solidFill>
                  <a:srgbClr val="FFFFFF"/>
                </a:solidFill>
              </a:defRPr>
            </a:lvl1pPr>
          </a:lstStyle>
          <a:p>
            <a:pPr>
              <a:defRPr/>
            </a:pPr>
            <a:fld id="{4B46DA80-A922-4E70-997D-E0FFDED604B4}" type="slidenum">
              <a:rPr lang="en-US" altLang="en-US" smtClean="0"/>
              <a:pPr>
                <a:defRPr/>
              </a:pPr>
              <a:t>‹#›</a:t>
            </a:fld>
            <a:endParaRPr lang="en-US" altLang="en-US"/>
          </a:p>
        </p:txBody>
      </p:sp>
    </p:spTree>
    <p:extLst>
      <p:ext uri="{BB962C8B-B14F-4D97-AF65-F5344CB8AC3E}">
        <p14:creationId xmlns:p14="http://schemas.microsoft.com/office/powerpoint/2010/main" val="102517379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p:txStyles>
    <p:titleStyle>
      <a:lvl1pPr algn="ctr" defTabSz="1007943" rtl="0" eaLnBrk="1" latinLnBrk="0" hangingPunct="1">
        <a:lnSpc>
          <a:spcPct val="90000"/>
        </a:lnSpc>
        <a:spcBef>
          <a:spcPct val="0"/>
        </a:spcBef>
        <a:buNone/>
        <a:defRPr sz="2866" kern="1200" cap="all" spc="220" baseline="0">
          <a:solidFill>
            <a:srgbClr val="262626"/>
          </a:solidFill>
          <a:latin typeface="+mj-lt"/>
          <a:ea typeface="+mj-ea"/>
          <a:cs typeface="+mj-cs"/>
        </a:defRPr>
      </a:lvl1pPr>
    </p:titleStyle>
    <p:bodyStyle>
      <a:lvl1pPr marL="251986" indent="-251986" algn="l" defTabSz="1007943" rtl="0" eaLnBrk="1" latinLnBrk="0" hangingPunct="1">
        <a:lnSpc>
          <a:spcPct val="100000"/>
        </a:lnSpc>
        <a:spcBef>
          <a:spcPts val="1102"/>
        </a:spcBef>
        <a:buClr>
          <a:schemeClr val="accent2"/>
        </a:buClr>
        <a:buFont typeface="Arial" panose="020B0604020202020204" pitchFamily="34" charset="0"/>
        <a:buChar char="•"/>
        <a:defRPr sz="1984" kern="1200">
          <a:solidFill>
            <a:schemeClr val="tx1">
              <a:lumMod val="85000"/>
              <a:lumOff val="15000"/>
            </a:schemeClr>
          </a:solidFill>
          <a:latin typeface="+mn-lt"/>
          <a:ea typeface="+mn-ea"/>
          <a:cs typeface="+mn-cs"/>
        </a:defRPr>
      </a:lvl1pPr>
      <a:lvl2pPr marL="503972" indent="-251986" algn="l" defTabSz="1007943" rtl="0" eaLnBrk="1" latinLnBrk="0" hangingPunct="1">
        <a:lnSpc>
          <a:spcPct val="100000"/>
        </a:lnSpc>
        <a:spcBef>
          <a:spcPts val="1102"/>
        </a:spcBef>
        <a:buClr>
          <a:schemeClr val="accent2"/>
        </a:buClr>
        <a:buFont typeface="Arial" panose="020B0604020202020204" pitchFamily="34" charset="0"/>
        <a:buChar char="•"/>
        <a:defRPr sz="1764" kern="1200">
          <a:solidFill>
            <a:schemeClr val="tx1">
              <a:lumMod val="85000"/>
              <a:lumOff val="15000"/>
            </a:schemeClr>
          </a:solidFill>
          <a:latin typeface="+mn-lt"/>
          <a:ea typeface="+mn-ea"/>
          <a:cs typeface="+mn-cs"/>
        </a:defRPr>
      </a:lvl2pPr>
      <a:lvl3pPr marL="755957" indent="-251986" algn="l" defTabSz="1007943" rtl="0" eaLnBrk="1" latinLnBrk="0" hangingPunct="1">
        <a:lnSpc>
          <a:spcPct val="100000"/>
        </a:lnSpc>
        <a:spcBef>
          <a:spcPts val="1102"/>
        </a:spcBef>
        <a:buClr>
          <a:schemeClr val="accent2"/>
        </a:buClr>
        <a:buFont typeface="Arial" panose="020B0604020202020204" pitchFamily="34" charset="0"/>
        <a:buChar char="•"/>
        <a:defRPr sz="1764" kern="1200">
          <a:solidFill>
            <a:schemeClr val="tx1">
              <a:lumMod val="85000"/>
              <a:lumOff val="15000"/>
            </a:schemeClr>
          </a:solidFill>
          <a:latin typeface="+mn-lt"/>
          <a:ea typeface="+mn-ea"/>
          <a:cs typeface="+mn-cs"/>
        </a:defRPr>
      </a:lvl3pPr>
      <a:lvl4pPr marL="1007943" indent="-251986" algn="l" defTabSz="1007943" rtl="0" eaLnBrk="1" latinLnBrk="0" hangingPunct="1">
        <a:lnSpc>
          <a:spcPct val="100000"/>
        </a:lnSpc>
        <a:spcBef>
          <a:spcPts val="1102"/>
        </a:spcBef>
        <a:buClr>
          <a:schemeClr val="accent2"/>
        </a:buClr>
        <a:buFont typeface="Arial" panose="020B0604020202020204" pitchFamily="34" charset="0"/>
        <a:buChar char="•"/>
        <a:defRPr sz="1764" kern="1200">
          <a:solidFill>
            <a:schemeClr val="tx1">
              <a:lumMod val="85000"/>
              <a:lumOff val="15000"/>
            </a:schemeClr>
          </a:solidFill>
          <a:latin typeface="+mn-lt"/>
          <a:ea typeface="+mn-ea"/>
          <a:cs typeface="+mn-cs"/>
        </a:defRPr>
      </a:lvl4pPr>
      <a:lvl5pPr marL="1259929" indent="-251986" algn="l" defTabSz="1007943" rtl="0" eaLnBrk="1" latinLnBrk="0" hangingPunct="1">
        <a:lnSpc>
          <a:spcPct val="100000"/>
        </a:lnSpc>
        <a:spcBef>
          <a:spcPts val="1102"/>
        </a:spcBef>
        <a:buClr>
          <a:schemeClr val="accent2"/>
        </a:buClr>
        <a:buFont typeface="Arial" panose="020B0604020202020204" pitchFamily="34" charset="0"/>
        <a:buChar char="•"/>
        <a:defRPr sz="1764" kern="1200">
          <a:solidFill>
            <a:schemeClr val="tx1">
              <a:lumMod val="85000"/>
              <a:lumOff val="15000"/>
            </a:schemeClr>
          </a:solidFill>
          <a:latin typeface="+mn-lt"/>
          <a:ea typeface="+mn-ea"/>
          <a:cs typeface="+mn-cs"/>
        </a:defRPr>
      </a:lvl5pPr>
      <a:lvl6pPr marL="1448918" indent="-251986" algn="l" defTabSz="1007943" rtl="0" eaLnBrk="1" latinLnBrk="0" hangingPunct="1">
        <a:lnSpc>
          <a:spcPct val="100000"/>
        </a:lnSpc>
        <a:spcBef>
          <a:spcPts val="1102"/>
        </a:spcBef>
        <a:buClr>
          <a:schemeClr val="accent2"/>
        </a:buClr>
        <a:buFont typeface="Arial" panose="020B0604020202020204" pitchFamily="34" charset="0"/>
        <a:buChar char="•"/>
        <a:defRPr sz="1764" kern="1200">
          <a:solidFill>
            <a:schemeClr val="tx1"/>
          </a:solidFill>
          <a:latin typeface="+mn-lt"/>
          <a:ea typeface="+mn-ea"/>
          <a:cs typeface="+mn-cs"/>
        </a:defRPr>
      </a:lvl6pPr>
      <a:lvl7pPr marL="1637908" indent="-251986" algn="l" defTabSz="1007943" rtl="0" eaLnBrk="1" latinLnBrk="0" hangingPunct="1">
        <a:lnSpc>
          <a:spcPct val="100000"/>
        </a:lnSpc>
        <a:spcBef>
          <a:spcPts val="1102"/>
        </a:spcBef>
        <a:buClr>
          <a:schemeClr val="accent2"/>
        </a:buClr>
        <a:buFont typeface="Arial" panose="020B0604020202020204" pitchFamily="34" charset="0"/>
        <a:buChar char="•"/>
        <a:defRPr sz="1764" kern="1200">
          <a:solidFill>
            <a:schemeClr val="tx1"/>
          </a:solidFill>
          <a:latin typeface="+mn-lt"/>
          <a:ea typeface="+mn-ea"/>
          <a:cs typeface="+mn-cs"/>
        </a:defRPr>
      </a:lvl7pPr>
      <a:lvl8pPr marL="1826897" indent="-251986" algn="l" defTabSz="1007943" rtl="0" eaLnBrk="1" latinLnBrk="0" hangingPunct="1">
        <a:lnSpc>
          <a:spcPct val="100000"/>
        </a:lnSpc>
        <a:spcBef>
          <a:spcPts val="1102"/>
        </a:spcBef>
        <a:buClr>
          <a:schemeClr val="accent2"/>
        </a:buClr>
        <a:buFont typeface="Arial" panose="020B0604020202020204" pitchFamily="34" charset="0"/>
        <a:buChar char="•"/>
        <a:defRPr sz="1764" kern="1200" baseline="0">
          <a:solidFill>
            <a:schemeClr val="tx1"/>
          </a:solidFill>
          <a:latin typeface="+mn-lt"/>
          <a:ea typeface="+mn-ea"/>
          <a:cs typeface="+mn-cs"/>
        </a:defRPr>
      </a:lvl8pPr>
      <a:lvl9pPr marL="2015886" indent="-251986" algn="l" defTabSz="1007943" rtl="0" eaLnBrk="1" latinLnBrk="0" hangingPunct="1">
        <a:lnSpc>
          <a:spcPct val="100000"/>
        </a:lnSpc>
        <a:spcBef>
          <a:spcPts val="1102"/>
        </a:spcBef>
        <a:buClr>
          <a:schemeClr val="accent2"/>
        </a:buClr>
        <a:buFont typeface="Arial" panose="020B0604020202020204" pitchFamily="34" charset="0"/>
        <a:buChar char="•"/>
        <a:defRPr sz="1764" kern="1200" baseline="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8.jpg"/></Relationships>
</file>

<file path=ppt/slides/_rels/slide2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31.jp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Θέση περιεχομένου 33">
            <a:extLst>
              <a:ext uri="{FF2B5EF4-FFF2-40B4-BE49-F238E27FC236}">
                <a16:creationId xmlns:a16="http://schemas.microsoft.com/office/drawing/2014/main" id="{D2A00B2B-A421-4DB7-B08C-9E129B2826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0080625" cy="7559675"/>
          </a:xfrm>
        </p:spPr>
      </p:pic>
      <p:sp>
        <p:nvSpPr>
          <p:cNvPr id="36" name="TextBox 35">
            <a:extLst>
              <a:ext uri="{FF2B5EF4-FFF2-40B4-BE49-F238E27FC236}">
                <a16:creationId xmlns:a16="http://schemas.microsoft.com/office/drawing/2014/main" id="{4389D523-F540-4E21-9173-3C55ACDB506A}"/>
              </a:ext>
            </a:extLst>
          </p:cNvPr>
          <p:cNvSpPr txBox="1"/>
          <p:nvPr/>
        </p:nvSpPr>
        <p:spPr>
          <a:xfrm>
            <a:off x="94075" y="5761037"/>
            <a:ext cx="9448800" cy="1054263"/>
          </a:xfrm>
          <a:prstGeom prst="rect">
            <a:avLst/>
          </a:prstGeom>
          <a:noFill/>
        </p:spPr>
        <p:txBody>
          <a:bodyPr wrap="square">
            <a:spAutoFit/>
          </a:bodyPr>
          <a:lstStyle/>
          <a:p>
            <a:pPr marL="228600" marR="0" algn="ctr">
              <a:lnSpc>
                <a:spcPct val="115000"/>
              </a:lnSpc>
              <a:spcBef>
                <a:spcPts val="0"/>
              </a:spcBef>
              <a:spcAft>
                <a:spcPts val="1000"/>
              </a:spcAft>
            </a:pPr>
            <a:r>
              <a:rPr lang="en-US" sz="28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Comparison of Artificial Intelligence systems for the detection of objects on UAV-based images.</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7" name="TextBox 36">
            <a:extLst>
              <a:ext uri="{FF2B5EF4-FFF2-40B4-BE49-F238E27FC236}">
                <a16:creationId xmlns:a16="http://schemas.microsoft.com/office/drawing/2014/main" id="{E7062C47-40A1-4299-90CD-902E241EB9AA}"/>
              </a:ext>
            </a:extLst>
          </p:cNvPr>
          <p:cNvSpPr txBox="1"/>
          <p:nvPr/>
        </p:nvSpPr>
        <p:spPr>
          <a:xfrm>
            <a:off x="3966749" y="655637"/>
            <a:ext cx="2147126" cy="461665"/>
          </a:xfrm>
          <a:prstGeom prst="rect">
            <a:avLst/>
          </a:prstGeom>
          <a:noFill/>
        </p:spPr>
        <p:txBody>
          <a:bodyPr wrap="none" rtlCol="0">
            <a:spAutoFit/>
          </a:bodyPr>
          <a:lstStyle/>
          <a:p>
            <a:r>
              <a:rPr lang="en-US" sz="2400" dirty="0" err="1">
                <a:solidFill>
                  <a:schemeClr val="bg1"/>
                </a:solidFill>
                <a:latin typeface="Times New Roman" panose="02020603050405020304" pitchFamily="18" charset="0"/>
                <a:cs typeface="Times New Roman" panose="02020603050405020304" pitchFamily="18" charset="0"/>
              </a:rPr>
              <a:t>Trimas</a:t>
            </a:r>
            <a:r>
              <a:rPr lang="en-US" sz="2400" dirty="0">
                <a:solidFill>
                  <a:schemeClr val="bg1"/>
                </a:solidFill>
                <a:latin typeface="Times New Roman" panose="02020603050405020304" pitchFamily="18" charset="0"/>
                <a:cs typeface="Times New Roman" panose="02020603050405020304" pitchFamily="18" charset="0"/>
              </a:rPr>
              <a:t> Christos</a:t>
            </a:r>
          </a:p>
        </p:txBody>
      </p:sp>
      <p:pic>
        <p:nvPicPr>
          <p:cNvPr id="38" name="Picture 1">
            <a:extLst>
              <a:ext uri="{FF2B5EF4-FFF2-40B4-BE49-F238E27FC236}">
                <a16:creationId xmlns:a16="http://schemas.microsoft.com/office/drawing/2014/main" id="{B4CD7D33-5E51-4CB3-A140-8A9B43EB4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7272" y="6539472"/>
            <a:ext cx="2095500" cy="1057275"/>
          </a:xfrm>
          <a:prstGeom prst="rect">
            <a:avLst/>
          </a:prstGeom>
        </p:spPr>
      </p:pic>
    </p:spTree>
    <p:extLst>
      <p:ext uri="{BB962C8B-B14F-4D97-AF65-F5344CB8AC3E}">
        <p14:creationId xmlns:p14="http://schemas.microsoft.com/office/powerpoint/2010/main" val="7361986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10</a:t>
            </a:fld>
            <a:endParaRPr lang="en-US" altLang="en-US"/>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Two types: </a:t>
            </a:r>
            <a:r>
              <a:rPr lang="en-US" sz="1600" dirty="0">
                <a:latin typeface="Times New Roman" panose="02020603050405020304" pitchFamily="18" charset="0"/>
                <a:cs typeface="Times New Roman" panose="02020603050405020304" pitchFamily="18" charset="0"/>
              </a:rPr>
              <a:t>Average and Max Pooling.</a:t>
            </a:r>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EA9C4CA3-9D6B-48B6-AF02-32CED9750821}"/>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Pooling Layer</a:t>
            </a:r>
          </a:p>
        </p:txBody>
      </p:sp>
      <p:sp>
        <p:nvSpPr>
          <p:cNvPr id="12" name="TextBox 11">
            <a:extLst>
              <a:ext uri="{FF2B5EF4-FFF2-40B4-BE49-F238E27FC236}">
                <a16:creationId xmlns:a16="http://schemas.microsoft.com/office/drawing/2014/main" id="{4AC21CC1-20C2-0722-59D7-016F00DBDC04}"/>
              </a:ext>
            </a:extLst>
          </p:cNvPr>
          <p:cNvSpPr txBox="1"/>
          <p:nvPr/>
        </p:nvSpPr>
        <p:spPr>
          <a:xfrm>
            <a:off x="503238" y="1839794"/>
            <a:ext cx="8575674" cy="584775"/>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Goal: </a:t>
            </a:r>
            <a:r>
              <a:rPr lang="en-US" sz="1600" dirty="0">
                <a:latin typeface="Times New Roman" panose="02020603050405020304" pitchFamily="18" charset="0"/>
                <a:cs typeface="Times New Roman" panose="02020603050405020304" pitchFamily="18" charset="0"/>
              </a:rPr>
              <a:t>Decrease computational power required to process data.</a:t>
            </a:r>
          </a:p>
          <a:p>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Extract dominant features through dimensionality reduction.</a:t>
            </a:r>
            <a:endParaRPr lang="en-US" sz="1600" b="1" dirty="0">
              <a:latin typeface="Times New Roman" panose="02020603050405020304" pitchFamily="18" charset="0"/>
              <a:cs typeface="Times New Roman" panose="02020603050405020304" pitchFamily="18" charset="0"/>
            </a:endParaRPr>
          </a:p>
        </p:txBody>
      </p:sp>
      <p:pic>
        <p:nvPicPr>
          <p:cNvPr id="16" name="Εικόνα 15">
            <a:extLst>
              <a:ext uri="{FF2B5EF4-FFF2-40B4-BE49-F238E27FC236}">
                <a16:creationId xmlns:a16="http://schemas.microsoft.com/office/drawing/2014/main" id="{AFA25540-92DD-D798-872B-CDE28D308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1912" y="2955759"/>
            <a:ext cx="4000500" cy="3060383"/>
          </a:xfrm>
          <a:prstGeom prst="rect">
            <a:avLst/>
          </a:prstGeom>
        </p:spPr>
      </p:pic>
    </p:spTree>
    <p:extLst>
      <p:ext uri="{BB962C8B-B14F-4D97-AF65-F5344CB8AC3E}">
        <p14:creationId xmlns:p14="http://schemas.microsoft.com/office/powerpoint/2010/main" val="26171575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11</a:t>
            </a:fld>
            <a:endParaRPr lang="en-US" altLang="en-US"/>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EA9C4CA3-9D6B-48B6-AF02-32CED9750821}"/>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Fully Connected Layers</a:t>
            </a:r>
          </a:p>
        </p:txBody>
      </p:sp>
      <p:sp>
        <p:nvSpPr>
          <p:cNvPr id="12" name="TextBox 11">
            <a:extLst>
              <a:ext uri="{FF2B5EF4-FFF2-40B4-BE49-F238E27FC236}">
                <a16:creationId xmlns:a16="http://schemas.microsoft.com/office/drawing/2014/main" id="{4AC21CC1-20C2-0722-59D7-016F00DBDC04}"/>
              </a:ext>
            </a:extLst>
          </p:cNvPr>
          <p:cNvSpPr txBox="1"/>
          <p:nvPr/>
        </p:nvSpPr>
        <p:spPr>
          <a:xfrm>
            <a:off x="752474" y="1399089"/>
            <a:ext cx="857567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Cheap way </a:t>
            </a:r>
            <a:r>
              <a:rPr lang="en-US" sz="1800" dirty="0">
                <a:effectLst/>
                <a:latin typeface="Times New Roman" panose="02020603050405020304" pitchFamily="18" charset="0"/>
                <a:ea typeface="Calibri" panose="020F0502020204030204" pitchFamily="34" charset="0"/>
              </a:rPr>
              <a:t>of learning non-linear combinations of the high-level features as represented by the output of the convolution and pooling layers.</a:t>
            </a:r>
            <a:endParaRPr lang="en-US" sz="16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5AE9F590-5C3C-9382-7462-ADD5D50EED8D}"/>
              </a:ext>
            </a:extLst>
          </p:cNvPr>
          <p:cNvSpPr txBox="1"/>
          <p:nvPr/>
        </p:nvSpPr>
        <p:spPr>
          <a:xfrm>
            <a:off x="5726112" y="4051370"/>
            <a:ext cx="8575674" cy="584775"/>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Final layer:</a:t>
            </a:r>
            <a:r>
              <a:rPr lang="en-US" sz="1600" dirty="0">
                <a:latin typeface="Times New Roman" panose="02020603050405020304" pitchFamily="18" charset="0"/>
                <a:cs typeface="Times New Roman" panose="02020603050405020304" pitchFamily="18" charset="0"/>
              </a:rPr>
              <a:t> gets the probabilities and </a:t>
            </a:r>
          </a:p>
          <a:p>
            <a:r>
              <a:rPr lang="en-US" sz="1600" dirty="0">
                <a:latin typeface="Times New Roman" panose="02020603050405020304" pitchFamily="18" charset="0"/>
                <a:cs typeface="Times New Roman" panose="02020603050405020304" pitchFamily="18" charset="0"/>
              </a:rPr>
              <a:t>classifies each input into particular classes.</a:t>
            </a:r>
            <a:endParaRPr lang="en-US" sz="1600" b="1" dirty="0">
              <a:latin typeface="Times New Roman" panose="02020603050405020304" pitchFamily="18" charset="0"/>
              <a:cs typeface="Times New Roman" panose="02020603050405020304" pitchFamily="18" charset="0"/>
            </a:endParaRPr>
          </a:p>
        </p:txBody>
      </p:sp>
      <p:pic>
        <p:nvPicPr>
          <p:cNvPr id="15" name="Εικόνα 14">
            <a:extLst>
              <a:ext uri="{FF2B5EF4-FFF2-40B4-BE49-F238E27FC236}">
                <a16:creationId xmlns:a16="http://schemas.microsoft.com/office/drawing/2014/main" id="{6C8A3688-4782-CA7B-F9D1-246BD7C08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334" y="3533466"/>
            <a:ext cx="3683635" cy="2413635"/>
          </a:xfrm>
          <a:prstGeom prst="rect">
            <a:avLst/>
          </a:prstGeom>
        </p:spPr>
      </p:pic>
    </p:spTree>
    <p:extLst>
      <p:ext uri="{BB962C8B-B14F-4D97-AF65-F5344CB8AC3E}">
        <p14:creationId xmlns:p14="http://schemas.microsoft.com/office/powerpoint/2010/main" val="36165529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b="1"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12</a:t>
            </a:fld>
            <a:endParaRPr lang="en-US" altLang="en-US"/>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EA9C4CA3-9D6B-48B6-AF02-32CED9750821}"/>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Loss Functions</a:t>
            </a:r>
          </a:p>
        </p:txBody>
      </p:sp>
      <p:sp>
        <p:nvSpPr>
          <p:cNvPr id="12" name="TextBox 11">
            <a:extLst>
              <a:ext uri="{FF2B5EF4-FFF2-40B4-BE49-F238E27FC236}">
                <a16:creationId xmlns:a16="http://schemas.microsoft.com/office/drawing/2014/main" id="{4AC21CC1-20C2-0722-59D7-016F00DBDC04}"/>
              </a:ext>
            </a:extLst>
          </p:cNvPr>
          <p:cNvSpPr txBox="1"/>
          <p:nvPr/>
        </p:nvSpPr>
        <p:spPr>
          <a:xfrm>
            <a:off x="503238" y="1376225"/>
            <a:ext cx="8575674"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Loss function : </a:t>
            </a:r>
            <a:r>
              <a:rPr lang="en-US" dirty="0">
                <a:latin typeface="Times New Roman" panose="02020603050405020304" pitchFamily="18" charset="0"/>
                <a:cs typeface="Times New Roman" panose="02020603050405020304" pitchFamily="18" charset="0"/>
              </a:rPr>
              <a:t>the prediction error of the Artificial Neural Network. </a:t>
            </a:r>
          </a:p>
          <a:p>
            <a:pPr lvl="3"/>
            <a:r>
              <a:rPr lang="en-US" dirty="0">
                <a:latin typeface="Times New Roman" panose="02020603050405020304" pitchFamily="18" charset="0"/>
                <a:cs typeface="Times New Roman" panose="02020603050405020304" pitchFamily="18" charset="0"/>
              </a:rPr>
              <a:t>Responsible for the update of the weights of the Neural Network.</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AE9F590-5C3C-9382-7462-ADD5D50EED8D}"/>
                  </a:ext>
                </a:extLst>
              </p:cNvPr>
              <p:cNvSpPr txBox="1"/>
              <p:nvPr/>
            </p:nvSpPr>
            <p:spPr>
              <a:xfrm>
                <a:off x="-2271881" y="3077276"/>
                <a:ext cx="8575674" cy="7761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rPr>
                        <m:t>𝒔𝑳</m:t>
                      </m:r>
                      <m:r>
                        <a:rPr lang="en-US" sz="1200" b="1" i="1">
                          <a:latin typeface="Cambria Math" panose="02040503050406030204" pitchFamily="18" charset="0"/>
                        </a:rPr>
                        <m:t>𝟏</m:t>
                      </m:r>
                      <m:r>
                        <a:rPr lang="en-US" sz="1200" b="1" i="1">
                          <a:latin typeface="Cambria Math" panose="02040503050406030204" pitchFamily="18" charset="0"/>
                        </a:rPr>
                        <m:t>=</m:t>
                      </m:r>
                      <m:d>
                        <m:dPr>
                          <m:begChr m:val="{"/>
                          <m:endChr m:val=""/>
                          <m:ctrlPr>
                            <a:rPr lang="en-US" sz="1200" b="1" i="1">
                              <a:latin typeface="Cambria Math" panose="02040503050406030204" pitchFamily="18" charset="0"/>
                            </a:rPr>
                          </m:ctrlPr>
                        </m:dPr>
                        <m:e>
                          <m:eqArr>
                            <m:eqArrPr>
                              <m:ctrlPr>
                                <a:rPr lang="en-US" sz="1200" b="1" i="1">
                                  <a:latin typeface="Cambria Math" panose="02040503050406030204" pitchFamily="18" charset="0"/>
                                </a:rPr>
                              </m:ctrlPr>
                            </m:eqArrPr>
                            <m:e>
                              <m:d>
                                <m:dPr>
                                  <m:begChr m:val="|"/>
                                  <m:endChr m:val="|"/>
                                  <m:ctrlPr>
                                    <a:rPr lang="en-US" sz="1200" b="1" i="1">
                                      <a:latin typeface="Cambria Math" panose="02040503050406030204" pitchFamily="18" charset="0"/>
                                    </a:rPr>
                                  </m:ctrlPr>
                                </m:dPr>
                                <m:e>
                                  <m:r>
                                    <a:rPr lang="en-US" sz="1200" b="1" i="1">
                                      <a:latin typeface="Cambria Math" panose="02040503050406030204" pitchFamily="18" charset="0"/>
                                    </a:rPr>
                                    <m:t>𝐱</m:t>
                                  </m:r>
                                  <m:r>
                                    <a:rPr lang="en-US" sz="1200" b="1" i="1">
                                      <a:latin typeface="Cambria Math" panose="02040503050406030204" pitchFamily="18" charset="0"/>
                                    </a:rPr>
                                    <m:t>−</m:t>
                                  </m:r>
                                  <m:r>
                                    <a:rPr lang="en-US" sz="1200" b="1" i="1">
                                      <a:latin typeface="Cambria Math" panose="02040503050406030204" pitchFamily="18" charset="0"/>
                                    </a:rPr>
                                    <m:t>𝐲</m:t>
                                  </m:r>
                                </m:e>
                              </m:d>
                              <m:r>
                                <a:rPr lang="en-US" sz="1200" b="1" i="1">
                                  <a:latin typeface="Cambria Math" panose="02040503050406030204" pitchFamily="18" charset="0"/>
                                </a:rPr>
                                <m:t>,                       </m:t>
                              </m:r>
                              <m:r>
                                <a:rPr lang="en-US" sz="1200" b="1" i="1">
                                  <a:latin typeface="Cambria Math" panose="02040503050406030204" pitchFamily="18" charset="0"/>
                                </a:rPr>
                                <m:t>𝒊𝒇</m:t>
                              </m:r>
                              <m:r>
                                <a:rPr lang="en-US" sz="1200" b="1" i="1">
                                  <a:latin typeface="Cambria Math" panose="02040503050406030204" pitchFamily="18" charset="0"/>
                                </a:rPr>
                                <m:t>  </m:t>
                              </m:r>
                              <m:d>
                                <m:dPr>
                                  <m:begChr m:val="|"/>
                                  <m:endChr m:val="|"/>
                                  <m:ctrlPr>
                                    <a:rPr lang="en-US" sz="1200" b="1" i="1">
                                      <a:latin typeface="Cambria Math" panose="02040503050406030204" pitchFamily="18" charset="0"/>
                                    </a:rPr>
                                  </m:ctrlPr>
                                </m:dPr>
                                <m:e>
                                  <m:r>
                                    <a:rPr lang="en-US" sz="1200" b="1" i="1">
                                      <a:latin typeface="Cambria Math" panose="02040503050406030204" pitchFamily="18" charset="0"/>
                                    </a:rPr>
                                    <m:t>𝐱</m:t>
                                  </m:r>
                                  <m:r>
                                    <a:rPr lang="en-US" sz="1200" b="1" i="1">
                                      <a:latin typeface="Cambria Math" panose="02040503050406030204" pitchFamily="18" charset="0"/>
                                    </a:rPr>
                                    <m:t>−</m:t>
                                  </m:r>
                                  <m:r>
                                    <a:rPr lang="en-US" sz="1200" b="1" i="1">
                                      <a:latin typeface="Cambria Math" panose="02040503050406030204" pitchFamily="18" charset="0"/>
                                    </a:rPr>
                                    <m:t>𝐲</m:t>
                                  </m:r>
                                </m:e>
                              </m:d>
                              <m:r>
                                <a:rPr lang="en-US" sz="1200" b="1" i="1">
                                  <a:latin typeface="Cambria Math" panose="02040503050406030204" pitchFamily="18" charset="0"/>
                                </a:rPr>
                                <m:t>&gt;</m:t>
                              </m:r>
                              <m:r>
                                <a:rPr lang="el-GR" sz="1200" b="1" i="1">
                                  <a:latin typeface="Cambria Math" panose="02040503050406030204" pitchFamily="18" charset="0"/>
                                </a:rPr>
                                <m:t>𝒂</m:t>
                              </m:r>
                            </m:e>
                            <m:e>
                              <m:sSup>
                                <m:sSupPr>
                                  <m:ctrlPr>
                                    <a:rPr lang="en-US" sz="1200" b="1" i="1">
                                      <a:latin typeface="Cambria Math" panose="02040503050406030204" pitchFamily="18" charset="0"/>
                                    </a:rPr>
                                  </m:ctrlPr>
                                </m:sSupPr>
                                <m:e>
                                  <m:f>
                                    <m:fPr>
                                      <m:ctrlPr>
                                        <a:rPr lang="en-US" sz="1200" b="1" i="1">
                                          <a:latin typeface="Cambria Math" panose="02040503050406030204" pitchFamily="18" charset="0"/>
                                        </a:rPr>
                                      </m:ctrlPr>
                                    </m:fPr>
                                    <m:num>
                                      <m:r>
                                        <a:rPr lang="el-GR" sz="1200" b="1" i="1">
                                          <a:latin typeface="Cambria Math" panose="02040503050406030204" pitchFamily="18" charset="0"/>
                                        </a:rPr>
                                        <m:t>𝟏</m:t>
                                      </m:r>
                                    </m:num>
                                    <m:den>
                                      <m:d>
                                        <m:dPr>
                                          <m:begChr m:val="|"/>
                                          <m:endChr m:val="|"/>
                                          <m:ctrlPr>
                                            <a:rPr lang="en-US" sz="1200" b="1" i="1">
                                              <a:latin typeface="Cambria Math" panose="02040503050406030204" pitchFamily="18" charset="0"/>
                                            </a:rPr>
                                          </m:ctrlPr>
                                        </m:dPr>
                                        <m:e>
                                          <m:r>
                                            <a:rPr lang="el-GR" sz="1200" b="1" i="1">
                                              <a:latin typeface="Cambria Math" panose="02040503050406030204" pitchFamily="18" charset="0"/>
                                            </a:rPr>
                                            <m:t>𝒂</m:t>
                                          </m:r>
                                        </m:e>
                                      </m:d>
                                    </m:den>
                                  </m:f>
                                  <m:r>
                                    <a:rPr lang="el-GR" sz="1200" b="1" i="1">
                                      <a:latin typeface="Cambria Math" panose="02040503050406030204" pitchFamily="18" charset="0"/>
                                    </a:rPr>
                                    <m:t>(</m:t>
                                  </m:r>
                                  <m:r>
                                    <a:rPr lang="el-GR" sz="1200" b="1" i="1">
                                      <a:latin typeface="Cambria Math" panose="02040503050406030204" pitchFamily="18" charset="0"/>
                                    </a:rPr>
                                    <m:t>𝒙</m:t>
                                  </m:r>
                                  <m:r>
                                    <a:rPr lang="el-GR" sz="1200" b="1" i="1">
                                      <a:latin typeface="Cambria Math" panose="02040503050406030204" pitchFamily="18" charset="0"/>
                                    </a:rPr>
                                    <m:t>−</m:t>
                                  </m:r>
                                  <m:r>
                                    <a:rPr lang="el-GR" sz="1200" b="1" i="1">
                                      <a:latin typeface="Cambria Math" panose="02040503050406030204" pitchFamily="18" charset="0"/>
                                    </a:rPr>
                                    <m:t>𝒚</m:t>
                                  </m:r>
                                  <m:r>
                                    <a:rPr lang="el-GR" sz="1200" b="1" i="1">
                                      <a:latin typeface="Cambria Math" panose="02040503050406030204" pitchFamily="18" charset="0"/>
                                    </a:rPr>
                                    <m:t>)</m:t>
                                  </m:r>
                                </m:e>
                                <m:sup>
                                  <m:r>
                                    <a:rPr lang="el-GR" sz="1200" b="1" i="1">
                                      <a:latin typeface="Cambria Math" panose="02040503050406030204" pitchFamily="18" charset="0"/>
                                    </a:rPr>
                                    <m:t>𝟐</m:t>
                                  </m:r>
                                </m:sup>
                              </m:sSup>
                              <m:r>
                                <a:rPr lang="en-US" sz="1200" b="1" i="1">
                                  <a:latin typeface="Cambria Math" panose="02040503050406030204" pitchFamily="18" charset="0"/>
                                </a:rPr>
                                <m:t>,      </m:t>
                              </m:r>
                              <m:r>
                                <a:rPr lang="en-US" sz="1200" b="1" i="1">
                                  <a:latin typeface="Cambria Math" panose="02040503050406030204" pitchFamily="18" charset="0"/>
                                </a:rPr>
                                <m:t>𝒆𝒍𝒔𝒆</m:t>
                              </m:r>
                              <m:r>
                                <a:rPr lang="en-US" sz="1200" b="1" i="1">
                                  <a:latin typeface="Cambria Math" panose="02040503050406030204" pitchFamily="18" charset="0"/>
                                </a:rPr>
                                <m:t> </m:t>
                              </m:r>
                              <m:r>
                                <a:rPr lang="en-US" sz="1200" b="1" i="1">
                                  <a:latin typeface="Cambria Math" panose="02040503050406030204" pitchFamily="18" charset="0"/>
                                </a:rPr>
                                <m:t>𝒊𝒇</m:t>
                              </m:r>
                              <m:r>
                                <a:rPr lang="en-US" sz="1200" b="1" i="1">
                                  <a:latin typeface="Cambria Math" panose="02040503050406030204" pitchFamily="18" charset="0"/>
                                </a:rPr>
                                <m:t>    </m:t>
                              </m:r>
                              <m:d>
                                <m:dPr>
                                  <m:begChr m:val="|"/>
                                  <m:endChr m:val="|"/>
                                  <m:ctrlPr>
                                    <a:rPr lang="en-US" sz="1200" b="1" i="1">
                                      <a:latin typeface="Cambria Math" panose="02040503050406030204" pitchFamily="18" charset="0"/>
                                    </a:rPr>
                                  </m:ctrlPr>
                                </m:dPr>
                                <m:e>
                                  <m:r>
                                    <a:rPr lang="en-US" sz="1200" b="1" i="1">
                                      <a:latin typeface="Cambria Math" panose="02040503050406030204" pitchFamily="18" charset="0"/>
                                    </a:rPr>
                                    <m:t>𝐱</m:t>
                                  </m:r>
                                  <m:r>
                                    <a:rPr lang="en-US" sz="1200" b="1" i="1">
                                      <a:latin typeface="Cambria Math" panose="02040503050406030204" pitchFamily="18" charset="0"/>
                                    </a:rPr>
                                    <m:t>−</m:t>
                                  </m:r>
                                  <m:r>
                                    <a:rPr lang="en-US" sz="1200" b="1" i="1">
                                      <a:latin typeface="Cambria Math" panose="02040503050406030204" pitchFamily="18" charset="0"/>
                                    </a:rPr>
                                    <m:t>𝐲</m:t>
                                  </m:r>
                                </m:e>
                              </m:d>
                              <m:r>
                                <a:rPr lang="en-US" sz="1200" b="1" i="1">
                                  <a:latin typeface="Cambria Math" panose="02040503050406030204" pitchFamily="18" charset="0"/>
                                </a:rPr>
                                <m:t>≤</m:t>
                              </m:r>
                              <m:r>
                                <a:rPr lang="el-GR" sz="1200" b="1" i="1">
                                  <a:latin typeface="Cambria Math" panose="02040503050406030204" pitchFamily="18" charset="0"/>
                                </a:rPr>
                                <m:t>𝒂</m:t>
                              </m:r>
                            </m:e>
                          </m:eqArr>
                        </m:e>
                      </m:d>
                    </m:oMath>
                  </m:oMathPara>
                </a14:m>
                <a:endParaRPr lang="en-US" sz="1200" dirty="0"/>
              </a:p>
            </p:txBody>
          </p:sp>
        </mc:Choice>
        <mc:Fallback xmlns="">
          <p:sp>
            <p:nvSpPr>
              <p:cNvPr id="14" name="TextBox 13">
                <a:extLst>
                  <a:ext uri="{FF2B5EF4-FFF2-40B4-BE49-F238E27FC236}">
                    <a16:creationId xmlns:a16="http://schemas.microsoft.com/office/drawing/2014/main" id="{5AE9F590-5C3C-9382-7462-ADD5D50EED8D}"/>
                  </a:ext>
                </a:extLst>
              </p:cNvPr>
              <p:cNvSpPr txBox="1">
                <a:spLocks noRot="1" noChangeAspect="1" noMove="1" noResize="1" noEditPoints="1" noAdjustHandles="1" noChangeArrowheads="1" noChangeShapeType="1" noTextEdit="1"/>
              </p:cNvSpPr>
              <p:nvPr/>
            </p:nvSpPr>
            <p:spPr>
              <a:xfrm>
                <a:off x="-2271881" y="3077276"/>
                <a:ext cx="8575674" cy="776175"/>
              </a:xfrm>
              <a:prstGeom prst="rect">
                <a:avLst/>
              </a:prstGeom>
              <a:blipFill>
                <a:blip r:embed="rId3"/>
                <a:stretch>
                  <a:fillRect/>
                </a:stretch>
              </a:blipFill>
            </p:spPr>
            <p:txBody>
              <a:bodyPr/>
              <a:lstStyle/>
              <a:p>
                <a:r>
                  <a:rPr lang="en-US">
                    <a:noFill/>
                  </a:rPr>
                  <a:t> </a:t>
                </a:r>
              </a:p>
            </p:txBody>
          </p:sp>
        </mc:Fallback>
      </mc:AlternateContent>
      <p:pic>
        <p:nvPicPr>
          <p:cNvPr id="16" name="Εικόνα 15">
            <a:extLst>
              <a:ext uri="{FF2B5EF4-FFF2-40B4-BE49-F238E27FC236}">
                <a16:creationId xmlns:a16="http://schemas.microsoft.com/office/drawing/2014/main" id="{4BDCB13E-0CC7-40E3-B6C4-2A0119F6AE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352" y="4093827"/>
            <a:ext cx="3622674" cy="196441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C27AACC-2E78-8250-6EDA-910E1A8897F1}"/>
                  </a:ext>
                </a:extLst>
              </p:cNvPr>
              <p:cNvSpPr txBox="1"/>
              <p:nvPr/>
            </p:nvSpPr>
            <p:spPr>
              <a:xfrm>
                <a:off x="3135312" y="3307280"/>
                <a:ext cx="857567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1" i="1">
                          <a:latin typeface="Cambria Math" panose="02040503050406030204" pitchFamily="18" charset="0"/>
                        </a:rPr>
                        <m:t>𝑭𝑳</m:t>
                      </m:r>
                      <m:d>
                        <m:dPr>
                          <m:ctrlPr>
                            <a:rPr lang="en-US" sz="1400" b="1" i="1">
                              <a:latin typeface="Cambria Math" panose="02040503050406030204" pitchFamily="18" charset="0"/>
                            </a:rPr>
                          </m:ctrlPr>
                        </m:dPr>
                        <m:e>
                          <m:sSub>
                            <m:sSubPr>
                              <m:ctrlPr>
                                <a:rPr lang="en-US" sz="1400" b="1" i="1">
                                  <a:latin typeface="Cambria Math" panose="02040503050406030204" pitchFamily="18" charset="0"/>
                                </a:rPr>
                              </m:ctrlPr>
                            </m:sSubPr>
                            <m:e>
                              <m:r>
                                <a:rPr lang="en-US" sz="1400" b="1" i="1">
                                  <a:latin typeface="Cambria Math" panose="02040503050406030204" pitchFamily="18" charset="0"/>
                                </a:rPr>
                                <m:t>𝒑</m:t>
                              </m:r>
                            </m:e>
                            <m:sub>
                              <m:r>
                                <a:rPr lang="en-US" sz="1400" b="1" i="1">
                                  <a:latin typeface="Cambria Math" panose="02040503050406030204" pitchFamily="18" charset="0"/>
                                </a:rPr>
                                <m:t>𝒕</m:t>
                              </m:r>
                            </m:sub>
                          </m:sSub>
                        </m:e>
                      </m:d>
                      <m:r>
                        <a:rPr lang="en-US" sz="1400" b="1" i="1">
                          <a:latin typeface="Cambria Math" panose="02040503050406030204" pitchFamily="18" charset="0"/>
                        </a:rPr>
                        <m:t>=</m:t>
                      </m:r>
                      <m:sSup>
                        <m:sSupPr>
                          <m:ctrlPr>
                            <a:rPr lang="en-US" sz="1400" b="1" i="1">
                              <a:latin typeface="Cambria Math" panose="02040503050406030204" pitchFamily="18" charset="0"/>
                            </a:rPr>
                          </m:ctrlPr>
                        </m:sSupPr>
                        <m:e>
                          <m:d>
                            <m:dPr>
                              <m:ctrlPr>
                                <a:rPr lang="en-US" sz="1400" b="1" i="1">
                                  <a:latin typeface="Cambria Math" panose="02040503050406030204" pitchFamily="18" charset="0"/>
                                </a:rPr>
                              </m:ctrlPr>
                            </m:dPr>
                            <m:e>
                              <m:r>
                                <a:rPr lang="en-US" sz="1400" b="1" i="1">
                                  <a:latin typeface="Cambria Math" panose="02040503050406030204" pitchFamily="18" charset="0"/>
                                </a:rPr>
                                <m:t>𝟏</m:t>
                              </m:r>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𝒑</m:t>
                                  </m:r>
                                </m:e>
                                <m:sub>
                                  <m:r>
                                    <a:rPr lang="en-US" sz="1400" b="1" i="1">
                                      <a:latin typeface="Cambria Math" panose="02040503050406030204" pitchFamily="18" charset="0"/>
                                    </a:rPr>
                                    <m:t>𝒕</m:t>
                                  </m:r>
                                </m:sub>
                              </m:sSub>
                            </m:e>
                          </m:d>
                        </m:e>
                        <m:sup>
                          <m:r>
                            <a:rPr lang="el-GR" sz="1400" b="1" i="1">
                              <a:latin typeface="Cambria Math" panose="02040503050406030204" pitchFamily="18" charset="0"/>
                            </a:rPr>
                            <m:t>𝜸</m:t>
                          </m:r>
                        </m:sup>
                      </m:sSup>
                      <m:r>
                        <a:rPr lang="en-US" sz="1400" b="1" i="1">
                          <a:latin typeface="Cambria Math" panose="02040503050406030204" pitchFamily="18" charset="0"/>
                        </a:rPr>
                        <m:t>𝒍𝒐𝒈</m:t>
                      </m:r>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𝒑</m:t>
                          </m:r>
                        </m:e>
                        <m:sub>
                          <m:r>
                            <a:rPr lang="en-US" sz="1400" b="1" i="1">
                              <a:latin typeface="Cambria Math" panose="02040503050406030204" pitchFamily="18" charset="0"/>
                            </a:rPr>
                            <m:t>𝒕</m:t>
                          </m:r>
                        </m:sub>
                      </m:sSub>
                      <m:r>
                        <a:rPr lang="en-US" sz="1400" b="1" i="1">
                          <a:latin typeface="Cambria Math" panose="02040503050406030204" pitchFamily="18" charset="0"/>
                        </a:rPr>
                        <m:t>)</m:t>
                      </m:r>
                    </m:oMath>
                  </m:oMathPara>
                </a14:m>
                <a:endParaRPr lang="en-US" sz="1400" dirty="0"/>
              </a:p>
            </p:txBody>
          </p:sp>
        </mc:Choice>
        <mc:Fallback xmlns="">
          <p:sp>
            <p:nvSpPr>
              <p:cNvPr id="17" name="TextBox 16">
                <a:extLst>
                  <a:ext uri="{FF2B5EF4-FFF2-40B4-BE49-F238E27FC236}">
                    <a16:creationId xmlns:a16="http://schemas.microsoft.com/office/drawing/2014/main" id="{DC27AACC-2E78-8250-6EDA-910E1A8897F1}"/>
                  </a:ext>
                </a:extLst>
              </p:cNvPr>
              <p:cNvSpPr txBox="1">
                <a:spLocks noRot="1" noChangeAspect="1" noMove="1" noResize="1" noEditPoints="1" noAdjustHandles="1" noChangeArrowheads="1" noChangeShapeType="1" noTextEdit="1"/>
              </p:cNvSpPr>
              <p:nvPr/>
            </p:nvSpPr>
            <p:spPr>
              <a:xfrm>
                <a:off x="3135312" y="3307280"/>
                <a:ext cx="8575674" cy="307777"/>
              </a:xfrm>
              <a:prstGeom prst="rect">
                <a:avLst/>
              </a:prstGeom>
              <a:blipFill>
                <a:blip r:embed="rId5"/>
                <a:stretch>
                  <a:fillRect b="-10000"/>
                </a:stretch>
              </a:blipFill>
            </p:spPr>
            <p:txBody>
              <a:bodyPr/>
              <a:lstStyle/>
              <a:p>
                <a:r>
                  <a:rPr lang="en-US">
                    <a:noFill/>
                  </a:rPr>
                  <a:t> </a:t>
                </a:r>
              </a:p>
            </p:txBody>
          </p:sp>
        </mc:Fallback>
      </mc:AlternateContent>
      <p:pic>
        <p:nvPicPr>
          <p:cNvPr id="18" name="Εικόνα 17">
            <a:extLst>
              <a:ext uri="{FF2B5EF4-FFF2-40B4-BE49-F238E27FC236}">
                <a16:creationId xmlns:a16="http://schemas.microsoft.com/office/drawing/2014/main" id="{E89066EF-D7E9-480B-BB41-0F97A95BF3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26112" y="4093827"/>
            <a:ext cx="3622674" cy="1964412"/>
          </a:xfrm>
          <a:prstGeom prst="rect">
            <a:avLst/>
          </a:prstGeom>
        </p:spPr>
      </p:pic>
    </p:spTree>
    <p:extLst>
      <p:ext uri="{BB962C8B-B14F-4D97-AF65-F5344CB8AC3E}">
        <p14:creationId xmlns:p14="http://schemas.microsoft.com/office/powerpoint/2010/main" val="25156430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13</a:t>
            </a:fld>
            <a:endParaRPr lang="en-US" altLang="en-US"/>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4343400" cy="2062103"/>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CNNs:</a:t>
            </a:r>
          </a:p>
          <a:p>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Contains Fully Connected Layers.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Can be used as backbone networks.</a:t>
            </a:r>
          </a:p>
          <a:p>
            <a:pPr marL="285750" indent="-285750">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ResNet</a:t>
            </a:r>
            <a:r>
              <a:rPr lang="en-US" sz="1600" dirty="0">
                <a:latin typeface="Times New Roman" panose="02020603050405020304" pitchFamily="18" charset="0"/>
                <a:cs typeface="Times New Roman" panose="02020603050405020304" pitchFamily="18" charset="0"/>
              </a:rPr>
              <a:t>, VGG, etc.</a:t>
            </a:r>
          </a:p>
          <a:p>
            <a:r>
              <a:rPr lang="en-US" sz="1600" dirty="0">
                <a:latin typeface="Times New Roman" panose="02020603050405020304" pitchFamily="18" charset="0"/>
                <a:cs typeface="Times New Roman" panose="02020603050405020304" pitchFamily="18" charset="0"/>
              </a:rPr>
              <a:t>A typical </a:t>
            </a:r>
            <a:r>
              <a:rPr lang="en-US" sz="1600" b="1" dirty="0">
                <a:latin typeface="Times New Roman" panose="02020603050405020304" pitchFamily="18" charset="0"/>
                <a:cs typeface="Times New Roman" panose="02020603050405020304" pitchFamily="18" charset="0"/>
              </a:rPr>
              <a:t>CNN</a:t>
            </a:r>
            <a:r>
              <a:rPr lang="en-US" sz="1600" dirty="0">
                <a:latin typeface="Times New Roman" panose="02020603050405020304" pitchFamily="18" charset="0"/>
                <a:cs typeface="Times New Roman" panose="02020603050405020304" pitchFamily="18" charset="0"/>
              </a:rPr>
              <a:t> usually contains fully connected layers.</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EA9C4CA3-9D6B-48B6-AF02-32CED9750821}"/>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CNNs v Fully CNN</a:t>
            </a:r>
          </a:p>
        </p:txBody>
      </p:sp>
      <p:sp>
        <p:nvSpPr>
          <p:cNvPr id="10" name="TextBox 9">
            <a:extLst>
              <a:ext uri="{FF2B5EF4-FFF2-40B4-BE49-F238E27FC236}">
                <a16:creationId xmlns:a16="http://schemas.microsoft.com/office/drawing/2014/main" id="{194323E0-653B-DCEE-1F4A-720135B26B3F}"/>
              </a:ext>
            </a:extLst>
          </p:cNvPr>
          <p:cNvSpPr txBox="1"/>
          <p:nvPr/>
        </p:nvSpPr>
        <p:spPr>
          <a:xfrm>
            <a:off x="4855369" y="1258947"/>
            <a:ext cx="4343400" cy="230832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Fully CNNs:</a:t>
            </a:r>
          </a:p>
          <a:p>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No Fully Connected Layers.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Performs only Convolution, up-sampling and down-sampling operations.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Can handle different input sizes.</a:t>
            </a:r>
          </a:p>
          <a:p>
            <a:pPr marL="285750" indent="-285750">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Unet</a:t>
            </a:r>
            <a:r>
              <a:rPr lang="en-US" sz="1600" dirty="0">
                <a:latin typeface="Times New Roman" panose="02020603050405020304" pitchFamily="18" charset="0"/>
                <a:cs typeface="Times New Roman" panose="02020603050405020304" pitchFamily="18" charset="0"/>
              </a:rPr>
              <a:t>, Feature Pyramid Network, etc.</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pic>
        <p:nvPicPr>
          <p:cNvPr id="11" name="Εικόνα 10">
            <a:extLst>
              <a:ext uri="{FF2B5EF4-FFF2-40B4-BE49-F238E27FC236}">
                <a16:creationId xmlns:a16="http://schemas.microsoft.com/office/drawing/2014/main" id="{69AA7F20-3D1E-531A-E328-2B7CA38C9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912" y="3936940"/>
            <a:ext cx="3505200" cy="2207042"/>
          </a:xfrm>
          <a:prstGeom prst="rect">
            <a:avLst/>
          </a:prstGeom>
        </p:spPr>
      </p:pic>
      <p:pic>
        <p:nvPicPr>
          <p:cNvPr id="12" name="Εικόνα 11">
            <a:extLst>
              <a:ext uri="{FF2B5EF4-FFF2-40B4-BE49-F238E27FC236}">
                <a16:creationId xmlns:a16="http://schemas.microsoft.com/office/drawing/2014/main" id="{2A0FC382-DD26-26C7-D403-8651D8F46A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2264" y="3836462"/>
            <a:ext cx="3517208" cy="2221777"/>
          </a:xfrm>
          <a:prstGeom prst="rect">
            <a:avLst/>
          </a:prstGeom>
        </p:spPr>
      </p:pic>
    </p:spTree>
    <p:extLst>
      <p:ext uri="{BB962C8B-B14F-4D97-AF65-F5344CB8AC3E}">
        <p14:creationId xmlns:p14="http://schemas.microsoft.com/office/powerpoint/2010/main" val="603952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14</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UNet</a:t>
            </a:r>
            <a:endParaRPr lang="en-US" altLang="en-US" sz="3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206210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 well known Fully Convolutional Network is the </a:t>
            </a:r>
            <a:r>
              <a:rPr lang="en-US" sz="1600" dirty="0" err="1">
                <a:latin typeface="Times New Roman" panose="02020603050405020304" pitchFamily="18" charset="0"/>
                <a:cs typeface="Times New Roman" panose="02020603050405020304" pitchFamily="18" charset="0"/>
              </a:rPr>
              <a:t>UNet</a:t>
            </a:r>
            <a:r>
              <a:rPr lang="en-US" sz="1600" dirty="0">
                <a:latin typeface="Times New Roman" panose="02020603050405020304" pitchFamily="18" charset="0"/>
                <a:cs typeface="Times New Roman" panose="02020603050405020304" pitchFamily="18" charset="0"/>
              </a:rPr>
              <a:t>. It is commonly used for semantic segmentation, but its architecture is quite similar to the Feature Pyramid Network.</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Top-down pathway:</a:t>
            </a:r>
            <a:r>
              <a:rPr lang="en-US" sz="1600" dirty="0">
                <a:latin typeface="Times New Roman" panose="02020603050405020304" pitchFamily="18" charset="0"/>
                <a:cs typeface="Times New Roman" panose="02020603050405020304" pitchFamily="18" charset="0"/>
              </a:rPr>
              <a:t> Simple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consisting of convolutions and max pooling operations.</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Bottom-up pathway: </a:t>
            </a:r>
            <a:r>
              <a:rPr lang="en-US" sz="1600" dirty="0">
                <a:latin typeface="Times New Roman" panose="02020603050405020304" pitchFamily="18" charset="0"/>
                <a:cs typeface="Times New Roman" panose="02020603050405020304" pitchFamily="18" charset="0"/>
              </a:rPr>
              <a:t>“Deconvolution” and convolution operations as well as concatenation to combine high level and low level features.</a:t>
            </a:r>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95522F0D-2B8C-430A-BCDE-6540D73E1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745" y="3016268"/>
            <a:ext cx="6516779" cy="3450550"/>
          </a:xfrm>
          <a:prstGeom prst="rect">
            <a:avLst/>
          </a:prstGeom>
        </p:spPr>
      </p:pic>
    </p:spTree>
    <p:extLst>
      <p:ext uri="{BB962C8B-B14F-4D97-AF65-F5344CB8AC3E}">
        <p14:creationId xmlns:p14="http://schemas.microsoft.com/office/powerpoint/2010/main" val="3581086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15</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Feature Pyramid Network</a:t>
            </a:r>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280076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Feature Pyramid Network can be used as backbone network for object detection or segmentation. Consists of an “encoder” (bottom-up pathway) and a “decoder” (top-down pathway).</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Bottom-up pathway: </a:t>
            </a:r>
            <a:r>
              <a:rPr lang="en-US" sz="1600" dirty="0">
                <a:latin typeface="Times New Roman" panose="02020603050405020304" pitchFamily="18" charset="0"/>
                <a:cs typeface="Times New Roman" panose="02020603050405020304" pitchFamily="18" charset="0"/>
              </a:rPr>
              <a:t>Usually a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is used for feature extraction such as VGG or </a:t>
            </a:r>
            <a:r>
              <a:rPr lang="en-US" sz="1600" dirty="0" err="1">
                <a:latin typeface="Times New Roman" panose="02020603050405020304" pitchFamily="18" charset="0"/>
                <a:cs typeface="Times New Roman" panose="02020603050405020304" pitchFamily="18" charset="0"/>
              </a:rPr>
              <a:t>ResNet</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Using lateral connections the output of the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is fed to the top-down pathway as input.</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Top-down pathway:</a:t>
            </a:r>
            <a:r>
              <a:rPr lang="en-US" sz="1600" dirty="0">
                <a:latin typeface="Times New Roman" panose="02020603050405020304" pitchFamily="18" charset="0"/>
                <a:cs typeface="Times New Roman" panose="02020603050405020304" pitchFamily="18" charset="0"/>
              </a:rPr>
              <a:t> Using up-sample to match the spatial dimensions between the output of two consecutive Convolutional Blocks it adds the outputs in order to create a rich multi scale convolutional pyramid.</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9" name="Εικόνα 8">
            <a:extLst>
              <a:ext uri="{FF2B5EF4-FFF2-40B4-BE49-F238E27FC236}">
                <a16:creationId xmlns:a16="http://schemas.microsoft.com/office/drawing/2014/main" id="{BE42B76A-7712-46A8-B64F-FBA3F3372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2757" y="3231282"/>
            <a:ext cx="4008755" cy="3453235"/>
          </a:xfrm>
          <a:prstGeom prst="rect">
            <a:avLst/>
          </a:prstGeom>
        </p:spPr>
      </p:pic>
    </p:spTree>
    <p:extLst>
      <p:ext uri="{BB962C8B-B14F-4D97-AF65-F5344CB8AC3E}">
        <p14:creationId xmlns:p14="http://schemas.microsoft.com/office/powerpoint/2010/main" val="3703889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16</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FPN vs </a:t>
            </a:r>
            <a:r>
              <a:rPr lang="en-US" altLang="en-US" sz="3200" dirty="0" err="1">
                <a:latin typeface="Times New Roman" panose="02020603050405020304" pitchFamily="18" charset="0"/>
                <a:cs typeface="Times New Roman" panose="02020603050405020304" pitchFamily="18" charset="0"/>
              </a:rPr>
              <a:t>UNet</a:t>
            </a:r>
            <a:endParaRPr lang="en-US" altLang="en-US" sz="3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1323439"/>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Main difference: </a:t>
            </a:r>
            <a:r>
              <a:rPr lang="en-US" sz="1600" dirty="0">
                <a:latin typeface="Times New Roman" panose="02020603050405020304" pitchFamily="18" charset="0"/>
                <a:cs typeface="Times New Roman" panose="02020603050405020304" pitchFamily="18" charset="0"/>
              </a:rPr>
              <a:t>FPN has multiple prediction layers, one for each </a:t>
            </a:r>
            <a:r>
              <a:rPr lang="en-US" sz="1600" dirty="0" err="1">
                <a:latin typeface="Times New Roman" panose="02020603050405020304" pitchFamily="18" charset="0"/>
                <a:cs typeface="Times New Roman" panose="02020603050405020304" pitchFamily="18" charset="0"/>
              </a:rPr>
              <a:t>upsampling</a:t>
            </a:r>
            <a:r>
              <a:rPr lang="en-US" sz="1600" dirty="0">
                <a:latin typeface="Times New Roman" panose="02020603050405020304" pitchFamily="18" charset="0"/>
                <a:cs typeface="Times New Roman" panose="02020603050405020304" pitchFamily="18" charset="0"/>
              </a:rPr>
              <a:t> layer.</a:t>
            </a:r>
            <a:endParaRPr lang="en-US" sz="1600" b="1"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Both architectures have lateral connections, but </a:t>
            </a:r>
            <a:r>
              <a:rPr lang="en-US" sz="1600" dirty="0" err="1">
                <a:latin typeface="Times New Roman" panose="02020603050405020304" pitchFamily="18" charset="0"/>
                <a:cs typeface="Times New Roman" panose="02020603050405020304" pitchFamily="18" charset="0"/>
              </a:rPr>
              <a:t>Unet</a:t>
            </a:r>
            <a:r>
              <a:rPr lang="en-US" sz="1600" dirty="0">
                <a:latin typeface="Times New Roman" panose="02020603050405020304" pitchFamily="18" charset="0"/>
                <a:cs typeface="Times New Roman" panose="02020603050405020304" pitchFamily="18" charset="0"/>
              </a:rPr>
              <a:t> only crops and copies the features, while the FPN applies a 1x1 convolution layer before adding them. </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9" name="Εικόνα 8">
            <a:extLst>
              <a:ext uri="{FF2B5EF4-FFF2-40B4-BE49-F238E27FC236}">
                <a16:creationId xmlns:a16="http://schemas.microsoft.com/office/drawing/2014/main" id="{BE42B76A-7712-46A8-B64F-FBA3F3372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712" y="3076641"/>
            <a:ext cx="3733800" cy="3216382"/>
          </a:xfrm>
          <a:prstGeom prst="rect">
            <a:avLst/>
          </a:prstGeom>
        </p:spPr>
      </p:pic>
      <p:pic>
        <p:nvPicPr>
          <p:cNvPr id="7" name="Εικόνα 6">
            <a:extLst>
              <a:ext uri="{FF2B5EF4-FFF2-40B4-BE49-F238E27FC236}">
                <a16:creationId xmlns:a16="http://schemas.microsoft.com/office/drawing/2014/main" id="{7316B92B-40B8-426A-9A66-F242840BC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95" y="3355330"/>
            <a:ext cx="4310554" cy="2891821"/>
          </a:xfrm>
          <a:prstGeom prst="rect">
            <a:avLst/>
          </a:prstGeom>
        </p:spPr>
      </p:pic>
    </p:spTree>
    <p:extLst>
      <p:ext uri="{BB962C8B-B14F-4D97-AF65-F5344CB8AC3E}">
        <p14:creationId xmlns:p14="http://schemas.microsoft.com/office/powerpoint/2010/main" val="1683183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17</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R-CNN architecture</a:t>
            </a:r>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230832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RCNN</a:t>
            </a:r>
            <a:r>
              <a:rPr lang="en-US" sz="1600" dirty="0">
                <a:latin typeface="Times New Roman" panose="02020603050405020304" pitchFamily="18" charset="0"/>
                <a:cs typeface="Times New Roman" panose="02020603050405020304" pitchFamily="18" charset="0"/>
              </a:rPr>
              <a:t> is two stage detector.</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1</a:t>
            </a:r>
            <a:r>
              <a:rPr lang="en-US" sz="1600" b="1" baseline="30000" dirty="0">
                <a:latin typeface="Times New Roman" panose="02020603050405020304" pitchFamily="18" charset="0"/>
                <a:cs typeface="Times New Roman" panose="02020603050405020304" pitchFamily="18" charset="0"/>
              </a:rPr>
              <a:t>st</a:t>
            </a:r>
            <a:r>
              <a:rPr lang="en-US" sz="1600" b="1" dirty="0">
                <a:latin typeface="Times New Roman" panose="02020603050405020304" pitchFamily="18" charset="0"/>
                <a:cs typeface="Times New Roman" panose="02020603050405020304" pitchFamily="18" charset="0"/>
              </a:rPr>
              <a:t> stage:</a:t>
            </a:r>
            <a:r>
              <a:rPr lang="en-US" sz="1600" dirty="0">
                <a:latin typeface="Times New Roman" panose="02020603050405020304" pitchFamily="18" charset="0"/>
                <a:cs typeface="Times New Roman" panose="02020603050405020304" pitchFamily="18" charset="0"/>
              </a:rPr>
              <a:t> Analyzes the input image and divides it into regions (bounding boxes). The algorithm that is used is called </a:t>
            </a:r>
            <a:r>
              <a:rPr lang="en-US" sz="1600" b="1" dirty="0">
                <a:latin typeface="Times New Roman" panose="02020603050405020304" pitchFamily="18" charset="0"/>
                <a:cs typeface="Times New Roman" panose="02020603050405020304" pitchFamily="18" charset="0"/>
              </a:rPr>
              <a:t>selective search </a:t>
            </a:r>
            <a:r>
              <a:rPr lang="en-US" sz="1600" dirty="0">
                <a:latin typeface="Times New Roman" panose="02020603050405020304" pitchFamily="18" charset="0"/>
                <a:cs typeface="Times New Roman" panose="02020603050405020304" pitchFamily="18" charset="0"/>
              </a:rPr>
              <a:t>and produces roughly 2000 regions. Then the images are getting warped for each region, until it gets a fixed size of pixels.</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2</a:t>
            </a:r>
            <a:r>
              <a:rPr lang="en-US" sz="1600" b="1" baseline="30000" dirty="0">
                <a:latin typeface="Times New Roman" panose="02020603050405020304" pitchFamily="18" charset="0"/>
                <a:cs typeface="Times New Roman" panose="02020603050405020304" pitchFamily="18" charset="0"/>
              </a:rPr>
              <a:t>nd</a:t>
            </a:r>
            <a:r>
              <a:rPr lang="en-US" sz="1600" b="1" dirty="0">
                <a:latin typeface="Times New Roman" panose="02020603050405020304" pitchFamily="18" charset="0"/>
                <a:cs typeface="Times New Roman" panose="02020603050405020304" pitchFamily="18" charset="0"/>
              </a:rPr>
              <a:t> stage:</a:t>
            </a:r>
            <a:r>
              <a:rPr lang="en-US" sz="1600" dirty="0">
                <a:latin typeface="Times New Roman" panose="02020603050405020304" pitchFamily="18" charset="0"/>
                <a:cs typeface="Times New Roman" panose="02020603050405020304" pitchFamily="18" charset="0"/>
              </a:rPr>
              <a:t> The new images are introduced into the CNN and the output dense layer consists of features that are fed into SVM. In addition, the model predicts four values, which are offset values to increase the precision of the bounding box.</a:t>
            </a:r>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5DA57B9D-1060-45B0-A7FE-DBE8FA5D7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312" y="3458773"/>
            <a:ext cx="4876800" cy="3280920"/>
          </a:xfrm>
          <a:prstGeom prst="rect">
            <a:avLst/>
          </a:prstGeom>
        </p:spPr>
      </p:pic>
      <p:sp>
        <p:nvSpPr>
          <p:cNvPr id="10" name="タイトル 8">
            <a:extLst>
              <a:ext uri="{FF2B5EF4-FFF2-40B4-BE49-F238E27FC236}">
                <a16:creationId xmlns:a16="http://schemas.microsoft.com/office/drawing/2014/main" id="{1172EE9A-F141-714B-717D-10D71D219483}"/>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RCNN</a:t>
            </a:r>
          </a:p>
        </p:txBody>
      </p:sp>
    </p:spTree>
    <p:extLst>
      <p:ext uri="{BB962C8B-B14F-4D97-AF65-F5344CB8AC3E}">
        <p14:creationId xmlns:p14="http://schemas.microsoft.com/office/powerpoint/2010/main" val="4192944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18</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Fast R-CNN architecture</a:t>
            </a:r>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1323439"/>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Fast RCNN </a:t>
            </a:r>
            <a:r>
              <a:rPr lang="en-US" sz="1600" dirty="0">
                <a:latin typeface="Times New Roman" panose="02020603050405020304" pitchFamily="18" charset="0"/>
                <a:cs typeface="Times New Roman" panose="02020603050405020304" pitchFamily="18" charset="0"/>
              </a:rPr>
              <a:t>an improvement of R-CNN.</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First the image gets fed to a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Then the selective search algorithm is used to generate </a:t>
            </a:r>
            <a:r>
              <a:rPr lang="en-US" sz="1600" dirty="0" err="1">
                <a:latin typeface="Times New Roman" panose="02020603050405020304" pitchFamily="18" charset="0"/>
                <a:cs typeface="Times New Roman" panose="02020603050405020304" pitchFamily="18" charset="0"/>
              </a:rPr>
              <a:t>RoIs</a:t>
            </a:r>
            <a:r>
              <a:rPr lang="en-US" sz="1600" dirty="0">
                <a:latin typeface="Times New Roman" panose="02020603050405020304" pitchFamily="18" charset="0"/>
                <a:cs typeface="Times New Roman" panose="02020603050405020304" pitchFamily="18" charset="0"/>
              </a:rPr>
              <a:t> from the feature map that was created. Afterwards the regions are warped and fed into FCs for classification and bounding box regression.</a:t>
            </a: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12" name="Εικόνα 11">
            <a:extLst>
              <a:ext uri="{FF2B5EF4-FFF2-40B4-BE49-F238E27FC236}">
                <a16:creationId xmlns:a16="http://schemas.microsoft.com/office/drawing/2014/main" id="{A6B48D57-8282-44DF-B062-8DD1C71ADD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1766" y="2713037"/>
            <a:ext cx="5996242" cy="3829684"/>
          </a:xfrm>
          <a:prstGeom prst="rect">
            <a:avLst/>
          </a:prstGeom>
        </p:spPr>
      </p:pic>
      <p:sp>
        <p:nvSpPr>
          <p:cNvPr id="10" name="タイトル 8">
            <a:extLst>
              <a:ext uri="{FF2B5EF4-FFF2-40B4-BE49-F238E27FC236}">
                <a16:creationId xmlns:a16="http://schemas.microsoft.com/office/drawing/2014/main" id="{695FEE1F-F19A-B211-CEFF-542ADE20A541}"/>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Fast RCNN</a:t>
            </a:r>
          </a:p>
        </p:txBody>
      </p:sp>
    </p:spTree>
    <p:extLst>
      <p:ext uri="{BB962C8B-B14F-4D97-AF65-F5344CB8AC3E}">
        <p14:creationId xmlns:p14="http://schemas.microsoft.com/office/powerpoint/2010/main" val="15272336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0048"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19</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Faster R-CNN architecture</a:t>
            </a:r>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830997"/>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Faster RCNN. </a:t>
            </a:r>
            <a:r>
              <a:rPr lang="en-US" sz="1600" dirty="0">
                <a:latin typeface="Times New Roman" panose="02020603050405020304" pitchFamily="18" charset="0"/>
                <a:cs typeface="Times New Roman" panose="02020603050405020304" pitchFamily="18" charset="0"/>
              </a:rPr>
              <a:t>The input is fed to a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then the feature map is fed in to another network called Region Proposal Network. RPN replaces selective search in Faster RCNN. The network gets trained and afterwards the proposals follow the same path as Fast RCNN.</a:t>
            </a:r>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6A3017E2-785A-46F0-9FE2-578509F0E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8032" y="2617288"/>
            <a:ext cx="5068280" cy="3390907"/>
          </a:xfrm>
          <a:prstGeom prst="rect">
            <a:avLst/>
          </a:prstGeom>
        </p:spPr>
      </p:pic>
      <p:sp>
        <p:nvSpPr>
          <p:cNvPr id="11" name="タイトル 8">
            <a:extLst>
              <a:ext uri="{FF2B5EF4-FFF2-40B4-BE49-F238E27FC236}">
                <a16:creationId xmlns:a16="http://schemas.microsoft.com/office/drawing/2014/main" id="{D6C3AAEE-5BC0-2B35-B4F9-EA73631CDB4D}"/>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Faster RCNN</a:t>
            </a:r>
          </a:p>
        </p:txBody>
      </p:sp>
    </p:spTree>
    <p:extLst>
      <p:ext uri="{BB962C8B-B14F-4D97-AF65-F5344CB8AC3E}">
        <p14:creationId xmlns:p14="http://schemas.microsoft.com/office/powerpoint/2010/main" val="1677204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1302" y="695216"/>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a:t>
            </a:fld>
            <a:endParaRPr lang="en-US" altLang="en-US"/>
          </a:p>
        </p:txBody>
      </p:sp>
      <p:sp>
        <p:nvSpPr>
          <p:cNvPr id="5" name="TextBox 4">
            <a:extLst>
              <a:ext uri="{FF2B5EF4-FFF2-40B4-BE49-F238E27FC236}">
                <a16:creationId xmlns:a16="http://schemas.microsoft.com/office/drawing/2014/main" id="{ED365629-2D5A-482B-B708-ADEAB170BA9D}"/>
              </a:ext>
            </a:extLst>
          </p:cNvPr>
          <p:cNvSpPr txBox="1"/>
          <p:nvPr/>
        </p:nvSpPr>
        <p:spPr>
          <a:xfrm>
            <a:off x="752474" y="3887331"/>
            <a:ext cx="8575674" cy="338554"/>
          </a:xfrm>
          <a:prstGeom prst="rect">
            <a:avLst/>
          </a:prstGeom>
          <a:noFill/>
        </p:spPr>
        <p:txBody>
          <a:bodyPr wrap="square" rtlCol="0">
            <a:spAutoFit/>
          </a:bodyPr>
          <a:lstStyle/>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D94F2E2D-C1AC-4951-8F35-95D7123BD7ED}"/>
              </a:ext>
            </a:extLst>
          </p:cNvPr>
          <p:cNvSpPr txBox="1">
            <a:spLocks/>
          </p:cNvSpPr>
          <p:nvPr/>
        </p:nvSpPr>
        <p:spPr bwMode="auto">
          <a:xfrm>
            <a:off x="-1" y="-31508"/>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Contents</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B944A5A-2F46-FBBE-CFE9-33CE03A987B4}"/>
              </a:ext>
            </a:extLst>
          </p:cNvPr>
          <p:cNvSpPr txBox="1"/>
          <p:nvPr/>
        </p:nvSpPr>
        <p:spPr>
          <a:xfrm>
            <a:off x="2944814" y="2764174"/>
            <a:ext cx="6629399"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What are UAVs?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Object Detection systems.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Convolutional Neural Networks.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Two-stage / single-stage detectors.</a:t>
            </a:r>
          </a:p>
          <a:p>
            <a:pPr marL="285750" indent="-285750">
              <a:buFont typeface="Arial" panose="020B0604020202020204" pitchFamily="34" charset="0"/>
              <a:buChar char="•"/>
            </a:pPr>
            <a:r>
              <a:rPr lang="en-US" b="1" dirty="0" err="1">
                <a:latin typeface="Times New Roman" panose="02020603050405020304" pitchFamily="18" charset="0"/>
                <a:cs typeface="Times New Roman" panose="02020603050405020304" pitchFamily="18" charset="0"/>
              </a:rPr>
              <a:t>RetinaNet</a:t>
            </a:r>
            <a:r>
              <a:rPr lang="en-US" b="1"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Modified </a:t>
            </a:r>
            <a:r>
              <a:rPr lang="en-US" b="1" dirty="0" err="1">
                <a:latin typeface="Times New Roman" panose="02020603050405020304" pitchFamily="18" charset="0"/>
                <a:cs typeface="Times New Roman" panose="02020603050405020304" pitchFamily="18" charset="0"/>
              </a:rPr>
              <a:t>RetinaNet</a:t>
            </a:r>
            <a:r>
              <a:rPr lang="en-US" b="1"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Conclusions.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Limitations and Future Work.</a:t>
            </a:r>
          </a:p>
        </p:txBody>
      </p:sp>
    </p:spTree>
    <p:extLst>
      <p:ext uri="{BB962C8B-B14F-4D97-AF65-F5344CB8AC3E}">
        <p14:creationId xmlns:p14="http://schemas.microsoft.com/office/powerpoint/2010/main" val="33418629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20</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YOLO Pipeline</a:t>
            </a:r>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819982"/>
            <a:ext cx="8575674"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General Architecture of YOLO (Fast, Tiny, v1, v2, </a:t>
            </a:r>
            <a:r>
              <a:rPr lang="en-US" sz="1600" dirty="0" err="1">
                <a:latin typeface="Times New Roman" panose="02020603050405020304" pitchFamily="18" charset="0"/>
                <a:cs typeface="Times New Roman" panose="02020603050405020304" pitchFamily="18" charset="0"/>
              </a:rPr>
              <a:t>etc</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1BFA4B92-EEFE-4133-AD60-399848815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75" y="2418339"/>
            <a:ext cx="8575674" cy="2502915"/>
          </a:xfrm>
          <a:prstGeom prst="rect">
            <a:avLst/>
          </a:prstGeom>
        </p:spPr>
      </p:pic>
      <p:sp>
        <p:nvSpPr>
          <p:cNvPr id="10" name="タイトル 8">
            <a:extLst>
              <a:ext uri="{FF2B5EF4-FFF2-40B4-BE49-F238E27FC236}">
                <a16:creationId xmlns:a16="http://schemas.microsoft.com/office/drawing/2014/main" id="{6CC3EEE2-8730-79D4-AAE0-E78C7EA9F610}"/>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YOLO general Pipeline</a:t>
            </a:r>
          </a:p>
        </p:txBody>
      </p:sp>
    </p:spTree>
    <p:extLst>
      <p:ext uri="{BB962C8B-B14F-4D97-AF65-F5344CB8AC3E}">
        <p14:creationId xmlns:p14="http://schemas.microsoft.com/office/powerpoint/2010/main" val="3829231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21</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Architecture</a:t>
            </a:r>
          </a:p>
        </p:txBody>
      </p:sp>
      <p:pic>
        <p:nvPicPr>
          <p:cNvPr id="11" name="Εικόνα 10">
            <a:extLst>
              <a:ext uri="{FF2B5EF4-FFF2-40B4-BE49-F238E27FC236}">
                <a16:creationId xmlns:a16="http://schemas.microsoft.com/office/drawing/2014/main" id="{38063A54-2552-4DF0-935B-147FA7E94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12" y="960437"/>
            <a:ext cx="8428265" cy="2133600"/>
          </a:xfrm>
          <a:prstGeom prst="rect">
            <a:avLst/>
          </a:prstGeom>
        </p:spPr>
      </p:pic>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2308324"/>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The one stage </a:t>
            </a:r>
            <a:r>
              <a:rPr lang="en-US" sz="1800" dirty="0" err="1">
                <a:effectLst/>
                <a:latin typeface="Times New Roman" panose="02020603050405020304" pitchFamily="18" charset="0"/>
                <a:ea typeface="Calibri" panose="020F0502020204030204" pitchFamily="34" charset="0"/>
              </a:rPr>
              <a:t>RetinaNetwork</a:t>
            </a:r>
            <a:r>
              <a:rPr lang="en-US" sz="1800" dirty="0">
                <a:effectLst/>
                <a:latin typeface="Times New Roman" panose="02020603050405020304" pitchFamily="18" charset="0"/>
                <a:ea typeface="Calibri" panose="020F0502020204030204" pitchFamily="34" charset="0"/>
              </a:rPr>
              <a:t> architecture, uses a Feature Pyramid Network on top of a feedforward </a:t>
            </a:r>
            <a:r>
              <a:rPr lang="en-US" sz="1800" dirty="0" err="1">
                <a:effectLst/>
                <a:latin typeface="Times New Roman" panose="02020603050405020304" pitchFamily="18" charset="0"/>
                <a:ea typeface="Calibri" panose="020F0502020204030204" pitchFamily="34" charset="0"/>
              </a:rPr>
              <a:t>ResNet</a:t>
            </a:r>
            <a:r>
              <a:rPr lang="en-US" sz="1800" dirty="0">
                <a:effectLst/>
                <a:latin typeface="Times New Roman" panose="02020603050405020304" pitchFamily="18" charset="0"/>
                <a:ea typeface="Calibri" panose="020F0502020204030204" pitchFamily="34" charset="0"/>
              </a:rPr>
              <a:t> architecture as backbone, in order to generate a rich, multi-scale convolutional feature pyramid.</a:t>
            </a:r>
          </a:p>
          <a:p>
            <a:endParaRPr lang="en-US" dirty="0">
              <a:latin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Two </a:t>
            </a:r>
            <a:r>
              <a:rPr lang="en-US">
                <a:latin typeface="Times New Roman" panose="02020603050405020304" pitchFamily="18" charset="0"/>
                <a:cs typeface="Times New Roman" panose="02020603050405020304" pitchFamily="18" charset="0"/>
              </a:rPr>
              <a:t>Fully Convolutional </a:t>
            </a:r>
            <a:r>
              <a:rPr lang="en-US" dirty="0">
                <a:latin typeface="Times New Roman" panose="02020603050405020304" pitchFamily="18" charset="0"/>
                <a:cs typeface="Times New Roman" panose="02020603050405020304" pitchFamily="18" charset="0"/>
              </a:rPr>
              <a:t>Network (top for classification, bottom for box regression) are attached to each FPN level and the parameters of this subnet are shared across all pyramid levels. </a:t>
            </a:r>
          </a:p>
          <a:p>
            <a:endParaRPr lang="en-US"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B7D59F1E-9C8D-6D72-619F-5637C48C2A0A}"/>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err="1">
                <a:solidFill>
                  <a:schemeClr val="bg1"/>
                </a:solidFill>
                <a:latin typeface="Times New Roman" panose="02020603050405020304" pitchFamily="18" charset="0"/>
                <a:cs typeface="Times New Roman" panose="02020603050405020304" pitchFamily="18" charset="0"/>
              </a:rPr>
              <a:t>RetinaNet</a:t>
            </a:r>
            <a:r>
              <a:rPr kumimoji="1" lang="en-US" altLang="ja-JP" sz="2400" i="1" spc="300" dirty="0">
                <a:solidFill>
                  <a:schemeClr val="bg1"/>
                </a:solidFill>
                <a:latin typeface="Times New Roman" panose="02020603050405020304" pitchFamily="18" charset="0"/>
                <a:cs typeface="Times New Roman" panose="02020603050405020304" pitchFamily="18" charset="0"/>
              </a:rPr>
              <a:t> Architecture</a:t>
            </a:r>
          </a:p>
        </p:txBody>
      </p:sp>
    </p:spTree>
    <p:extLst>
      <p:ext uri="{BB962C8B-B14F-4D97-AF65-F5344CB8AC3E}">
        <p14:creationId xmlns:p14="http://schemas.microsoft.com/office/powerpoint/2010/main" val="13761537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22</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Backbone</a:t>
            </a:r>
          </a:p>
        </p:txBody>
      </p:sp>
      <p:pic>
        <p:nvPicPr>
          <p:cNvPr id="11" name="Εικόνα 10">
            <a:extLst>
              <a:ext uri="{FF2B5EF4-FFF2-40B4-BE49-F238E27FC236}">
                <a16:creationId xmlns:a16="http://schemas.microsoft.com/office/drawing/2014/main" id="{38063A54-2552-4DF0-935B-147FA7E94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12" y="960437"/>
            <a:ext cx="8428265" cy="2133600"/>
          </a:xfrm>
          <a:prstGeom prst="rect">
            <a:avLst/>
          </a:prstGeom>
        </p:spPr>
      </p:pic>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203132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backbone is necessary for computing a convolutional feature map over the entire image. It consists of an encoder (a residual network e.g. ResNet50) and a Feature Pyramid Network.</a:t>
            </a:r>
          </a:p>
          <a:p>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original image is applied as an input to the encoder, which processes the image through convolutional kernels and generates deep features.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Our case a ResNet50 is used as encoder(bottom-up pathway).</a:t>
            </a:r>
          </a:p>
        </p:txBody>
      </p:sp>
      <p:sp>
        <p:nvSpPr>
          <p:cNvPr id="9" name="タイトル 8">
            <a:extLst>
              <a:ext uri="{FF2B5EF4-FFF2-40B4-BE49-F238E27FC236}">
                <a16:creationId xmlns:a16="http://schemas.microsoft.com/office/drawing/2014/main" id="{8632EA52-5CFF-5530-255F-E77988AE0ABF}"/>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Backbone Network</a:t>
            </a:r>
          </a:p>
        </p:txBody>
      </p:sp>
    </p:spTree>
    <p:extLst>
      <p:ext uri="{BB962C8B-B14F-4D97-AF65-F5344CB8AC3E}">
        <p14:creationId xmlns:p14="http://schemas.microsoft.com/office/powerpoint/2010/main" val="30484173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23</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ResNet50</a:t>
            </a:r>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2585323"/>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Composed of many convolutional layers.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ResNet50 that </a:t>
            </a:r>
            <a:r>
              <a:rPr lang="en-US" dirty="0" err="1">
                <a:latin typeface="Times New Roman" panose="02020603050405020304" pitchFamily="18" charset="0"/>
                <a:cs typeface="Times New Roman" panose="02020603050405020304" pitchFamily="18" charset="0"/>
              </a:rPr>
              <a:t>RetinaNet</a:t>
            </a:r>
            <a:r>
              <a:rPr lang="en-US" dirty="0">
                <a:latin typeface="Times New Roman" panose="02020603050405020304" pitchFamily="18" charset="0"/>
                <a:cs typeface="Times New Roman" panose="02020603050405020304" pitchFamily="18" charset="0"/>
              </a:rPr>
              <a:t> utilizes does not contain the last average pooling layer, the fully connected layer and the </a:t>
            </a:r>
            <a:r>
              <a:rPr lang="en-US" dirty="0" err="1">
                <a:latin typeface="Times New Roman" panose="02020603050405020304" pitchFamily="18" charset="0"/>
                <a:cs typeface="Times New Roman" panose="02020603050405020304" pitchFamily="18" charset="0"/>
              </a:rPr>
              <a:t>softmax</a:t>
            </a:r>
            <a:r>
              <a:rPr lang="en-US" dirty="0">
                <a:latin typeface="Times New Roman" panose="02020603050405020304" pitchFamily="18" charset="0"/>
                <a:cs typeface="Times New Roman" panose="02020603050405020304" pitchFamily="18" charset="0"/>
              </a:rPr>
              <a:t> layer.</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Moving from the bottom to the top, the spatial dimensions are reduced by half.</a:t>
            </a:r>
          </a:p>
        </p:txBody>
      </p:sp>
      <p:pic>
        <p:nvPicPr>
          <p:cNvPr id="8" name="Εικόνα 7">
            <a:extLst>
              <a:ext uri="{FF2B5EF4-FFF2-40B4-BE49-F238E27FC236}">
                <a16:creationId xmlns:a16="http://schemas.microsoft.com/office/drawing/2014/main" id="{97409DBE-D0FA-4CB6-BDD8-FAD05E66C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13" y="1112836"/>
            <a:ext cx="5414926" cy="3276599"/>
          </a:xfrm>
          <a:prstGeom prst="rect">
            <a:avLst/>
          </a:prstGeom>
        </p:spPr>
      </p:pic>
      <p:sp>
        <p:nvSpPr>
          <p:cNvPr id="9" name="タイトル 8">
            <a:extLst>
              <a:ext uri="{FF2B5EF4-FFF2-40B4-BE49-F238E27FC236}">
                <a16:creationId xmlns:a16="http://schemas.microsoft.com/office/drawing/2014/main" id="{0C15A812-0F13-7CCC-7849-8EAC380F6719}"/>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ResNet50 - FPN</a:t>
            </a:r>
          </a:p>
        </p:txBody>
      </p:sp>
    </p:spTree>
    <p:extLst>
      <p:ext uri="{BB962C8B-B14F-4D97-AF65-F5344CB8AC3E}">
        <p14:creationId xmlns:p14="http://schemas.microsoft.com/office/powerpoint/2010/main" val="38887696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24</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FPN</a:t>
            </a:r>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703637"/>
            <a:ext cx="8839200" cy="1754326"/>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For each feature map, the FPN up-samples the spatial resolution of the input feature map by a factor of two, and the up-sampled map is then merged with the corresponding bottom-up map, which undergoes a 1x1 convolution to reduce channel dimension by element-wise addition.</a:t>
            </a:r>
          </a:p>
        </p:txBody>
      </p:sp>
      <p:pic>
        <p:nvPicPr>
          <p:cNvPr id="8" name="Εικόνα 7">
            <a:extLst>
              <a:ext uri="{FF2B5EF4-FFF2-40B4-BE49-F238E27FC236}">
                <a16:creationId xmlns:a16="http://schemas.microsoft.com/office/drawing/2014/main" id="{97409DBE-D0FA-4CB6-BDD8-FAD05E66C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13" y="1217613"/>
            <a:ext cx="5414926" cy="3171823"/>
          </a:xfrm>
          <a:prstGeom prst="rect">
            <a:avLst/>
          </a:prstGeom>
        </p:spPr>
      </p:pic>
      <p:sp>
        <p:nvSpPr>
          <p:cNvPr id="9" name="タイトル 8">
            <a:extLst>
              <a:ext uri="{FF2B5EF4-FFF2-40B4-BE49-F238E27FC236}">
                <a16:creationId xmlns:a16="http://schemas.microsoft.com/office/drawing/2014/main" id="{F3C99659-6561-2724-4ADB-6804CF793D05}"/>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ResNet50 - FPN</a:t>
            </a:r>
          </a:p>
        </p:txBody>
      </p:sp>
    </p:spTree>
    <p:extLst>
      <p:ext uri="{BB962C8B-B14F-4D97-AF65-F5344CB8AC3E}">
        <p14:creationId xmlns:p14="http://schemas.microsoft.com/office/powerpoint/2010/main" val="2814948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25</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Classification Net</a:t>
            </a:r>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627437"/>
            <a:ext cx="8839200" cy="313932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Predicts the probability of object presence at each spatial position for each of the A anchors and K object classes.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 small FCN attached to each FPN level. Parameters are shared across all pyramids levels.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Design:</a:t>
            </a:r>
            <a:r>
              <a:rPr lang="en-US" dirty="0">
                <a:latin typeface="Times New Roman" panose="02020603050405020304" pitchFamily="18" charset="0"/>
                <a:cs typeface="Times New Roman" panose="02020603050405020304" pitchFamily="18" charset="0"/>
              </a:rPr>
              <a:t> As input a feature map with C(256) channels from a pyramid </a:t>
            </a:r>
            <a:r>
              <a:rPr lang="en-US" dirty="0" err="1">
                <a:latin typeface="Times New Roman" panose="02020603050405020304" pitchFamily="18" charset="0"/>
                <a:cs typeface="Times New Roman" panose="02020603050405020304" pitchFamily="18" charset="0"/>
              </a:rPr>
              <a:t>lvl</a:t>
            </a:r>
            <a:r>
              <a:rPr lang="en-US" dirty="0">
                <a:latin typeface="Times New Roman" panose="02020603050405020304" pitchFamily="18" charset="0"/>
                <a:cs typeface="Times New Roman" panose="02020603050405020304" pitchFamily="18" charset="0"/>
              </a:rPr>
              <a:t>. Applies four 3x3 conv layers, each with C filters and followed by </a:t>
            </a:r>
            <a:r>
              <a:rPr lang="en-US" dirty="0" err="1">
                <a:latin typeface="Times New Roman" panose="02020603050405020304" pitchFamily="18" charset="0"/>
                <a:cs typeface="Times New Roman" panose="02020603050405020304" pitchFamily="18" charset="0"/>
              </a:rPr>
              <a:t>ReLU</a:t>
            </a:r>
            <a:r>
              <a:rPr lang="en-US" dirty="0">
                <a:latin typeface="Times New Roman" panose="02020603050405020304" pitchFamily="18" charset="0"/>
                <a:cs typeface="Times New Roman" panose="02020603050405020304" pitchFamily="18" charset="0"/>
              </a:rPr>
              <a:t> activations, followed by a 3x3 conv layer with KA filters. Last layer, sigmoid activation attached to output the KA predictions per spatial location.</a:t>
            </a:r>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6" name="Εικόνα 5">
            <a:extLst>
              <a:ext uri="{FF2B5EF4-FFF2-40B4-BE49-F238E27FC236}">
                <a16:creationId xmlns:a16="http://schemas.microsoft.com/office/drawing/2014/main" id="{77A0FA81-B0AB-443A-A22D-79C38CBB4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733" y="685800"/>
            <a:ext cx="5545757" cy="2867024"/>
          </a:xfrm>
          <a:prstGeom prst="rect">
            <a:avLst/>
          </a:prstGeom>
        </p:spPr>
      </p:pic>
      <p:sp>
        <p:nvSpPr>
          <p:cNvPr id="9" name="タイトル 8">
            <a:extLst>
              <a:ext uri="{FF2B5EF4-FFF2-40B4-BE49-F238E27FC236}">
                <a16:creationId xmlns:a16="http://schemas.microsoft.com/office/drawing/2014/main" id="{426D6543-C97B-FEA9-14A8-8E1CC85BCA2D}"/>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Classification</a:t>
            </a:r>
          </a:p>
        </p:txBody>
      </p:sp>
    </p:spTree>
    <p:extLst>
      <p:ext uri="{BB962C8B-B14F-4D97-AF65-F5344CB8AC3E}">
        <p14:creationId xmlns:p14="http://schemas.microsoft.com/office/powerpoint/2010/main" val="1072751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26</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Bounding Box Regression</a:t>
            </a:r>
          </a:p>
        </p:txBody>
      </p:sp>
      <p:sp>
        <p:nvSpPr>
          <p:cNvPr id="12" name="TextBox 11">
            <a:extLst>
              <a:ext uri="{FF2B5EF4-FFF2-40B4-BE49-F238E27FC236}">
                <a16:creationId xmlns:a16="http://schemas.microsoft.com/office/drawing/2014/main" id="{5619151C-85EF-4B7A-A02B-50856E46E77C}"/>
              </a:ext>
            </a:extLst>
          </p:cNvPr>
          <p:cNvSpPr txBox="1"/>
          <p:nvPr/>
        </p:nvSpPr>
        <p:spPr>
          <a:xfrm>
            <a:off x="620712" y="3627437"/>
            <a:ext cx="8839200"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Identical design, ends in 4A linear outputs per spatial location.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Predicts the relative offset between anchor and the ground truth box.</a:t>
            </a:r>
          </a:p>
          <a:p>
            <a:endParaRPr lang="en-US" dirty="0">
              <a:latin typeface="Times New Roman" panose="02020603050405020304" pitchFamily="18" charset="0"/>
              <a:cs typeface="Times New Roman" panose="02020603050405020304" pitchFamily="18" charset="0"/>
            </a:endParaRPr>
          </a:p>
        </p:txBody>
      </p:sp>
      <p:pic>
        <p:nvPicPr>
          <p:cNvPr id="6" name="Εικόνα 5">
            <a:extLst>
              <a:ext uri="{FF2B5EF4-FFF2-40B4-BE49-F238E27FC236}">
                <a16:creationId xmlns:a16="http://schemas.microsoft.com/office/drawing/2014/main" id="{77A0FA81-B0AB-443A-A22D-79C38CBB4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733" y="685800"/>
            <a:ext cx="5545757" cy="2867024"/>
          </a:xfrm>
          <a:prstGeom prst="rect">
            <a:avLst/>
          </a:prstGeom>
        </p:spPr>
      </p:pic>
      <p:sp>
        <p:nvSpPr>
          <p:cNvPr id="9" name="タイトル 8">
            <a:extLst>
              <a:ext uri="{FF2B5EF4-FFF2-40B4-BE49-F238E27FC236}">
                <a16:creationId xmlns:a16="http://schemas.microsoft.com/office/drawing/2014/main" id="{91AACB80-2779-0232-1D9A-497F3B2D4E4B}"/>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Box Regression</a:t>
            </a:r>
          </a:p>
        </p:txBody>
      </p:sp>
    </p:spTree>
    <p:extLst>
      <p:ext uri="{BB962C8B-B14F-4D97-AF65-F5344CB8AC3E}">
        <p14:creationId xmlns:p14="http://schemas.microsoft.com/office/powerpoint/2010/main" val="2962298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293688" y="43025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27</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Anchor Boxes</a:t>
            </a:r>
          </a:p>
        </p:txBody>
      </p:sp>
      <p:sp>
        <p:nvSpPr>
          <p:cNvPr id="5" name="TextBox 4">
            <a:extLst>
              <a:ext uri="{FF2B5EF4-FFF2-40B4-BE49-F238E27FC236}">
                <a16:creationId xmlns:a16="http://schemas.microsoft.com/office/drawing/2014/main" id="{9D6B7C95-7824-4425-9A31-2B0C292303D8}"/>
              </a:ext>
            </a:extLst>
          </p:cNvPr>
          <p:cNvSpPr txBox="1"/>
          <p:nvPr/>
        </p:nvSpPr>
        <p:spPr>
          <a:xfrm>
            <a:off x="507178" y="610868"/>
            <a:ext cx="8839200" cy="1323439"/>
          </a:xfrm>
          <a:prstGeom prst="rect">
            <a:avLst/>
          </a:prstGeom>
          <a:noFill/>
        </p:spPr>
        <p:txBody>
          <a:bodyPr wrap="square" rtlCol="0">
            <a:spAutoFit/>
          </a:bodyPr>
          <a:lstStyle/>
          <a:p>
            <a:endParaRPr lang="en-US" sz="1600" dirty="0">
              <a:latin typeface="Times New Roman" panose="02020603050405020304" pitchFamily="18" charset="0"/>
              <a:cs typeface="Times New Roman" panose="02020603050405020304" pitchFamily="18" charset="0"/>
            </a:endParaRPr>
          </a:p>
          <a:p>
            <a:r>
              <a:rPr lang="en-US" sz="1600" b="0" i="0" dirty="0">
                <a:solidFill>
                  <a:srgbClr val="1A1A1A"/>
                </a:solidFill>
                <a:effectLst/>
                <a:latin typeface="Times New Roman" panose="02020603050405020304" pitchFamily="18" charset="0"/>
                <a:cs typeface="Times New Roman" panose="02020603050405020304" pitchFamily="18" charset="0"/>
              </a:rPr>
              <a:t> </a:t>
            </a:r>
            <a:r>
              <a:rPr lang="en-US" sz="1600" i="0" dirty="0">
                <a:solidFill>
                  <a:srgbClr val="1A1A1A"/>
                </a:solidFill>
                <a:effectLst/>
                <a:latin typeface="Times New Roman" panose="02020603050405020304" pitchFamily="18" charset="0"/>
                <a:cs typeface="Times New Roman" panose="02020603050405020304" pitchFamily="18" charset="0"/>
              </a:rPr>
              <a:t>A</a:t>
            </a:r>
            <a:r>
              <a:rPr lang="en-US" sz="1600" b="1" i="0" dirty="0">
                <a:solidFill>
                  <a:srgbClr val="1A1A1A"/>
                </a:solidFill>
                <a:effectLst/>
                <a:latin typeface="Times New Roman" panose="02020603050405020304" pitchFamily="18" charset="0"/>
                <a:cs typeface="Times New Roman" panose="02020603050405020304" pitchFamily="18" charset="0"/>
              </a:rPr>
              <a:t> </a:t>
            </a:r>
            <a:r>
              <a:rPr lang="en-US" sz="1600" b="0" i="0" dirty="0">
                <a:solidFill>
                  <a:srgbClr val="1A1A1A"/>
                </a:solidFill>
                <a:effectLst/>
                <a:latin typeface="Times New Roman" panose="02020603050405020304" pitchFamily="18" charset="0"/>
                <a:cs typeface="Times New Roman" panose="02020603050405020304" pitchFamily="18" charset="0"/>
              </a:rPr>
              <a:t>set of predefined bounding boxes of a certain height and width.</a:t>
            </a:r>
          </a:p>
          <a:p>
            <a:endParaRPr lang="en-US" sz="1600" i="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Defined to capture the scale and aspect ratio of specific object classes you want to detect and are typically chosen based on object sizes in the training datasets.</a:t>
            </a:r>
          </a:p>
        </p:txBody>
      </p:sp>
      <p:pic>
        <p:nvPicPr>
          <p:cNvPr id="7" name="Εικόνα 6">
            <a:extLst>
              <a:ext uri="{FF2B5EF4-FFF2-40B4-BE49-F238E27FC236}">
                <a16:creationId xmlns:a16="http://schemas.microsoft.com/office/drawing/2014/main" id="{AD9AE273-F879-417D-BF28-D631F10DD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661" y="2116909"/>
            <a:ext cx="3271587" cy="2822825"/>
          </a:xfrm>
          <a:prstGeom prst="rect">
            <a:avLst/>
          </a:prstGeom>
        </p:spPr>
      </p:pic>
      <p:sp>
        <p:nvSpPr>
          <p:cNvPr id="8" name="TextBox 7">
            <a:extLst>
              <a:ext uri="{FF2B5EF4-FFF2-40B4-BE49-F238E27FC236}">
                <a16:creationId xmlns:a16="http://schemas.microsoft.com/office/drawing/2014/main" id="{9B29F3B5-322F-4CA1-90BE-AD14955832E4}"/>
              </a:ext>
            </a:extLst>
          </p:cNvPr>
          <p:cNvSpPr txBox="1"/>
          <p:nvPr/>
        </p:nvSpPr>
        <p:spPr>
          <a:xfrm>
            <a:off x="293688" y="2266753"/>
            <a:ext cx="3810000" cy="3691780"/>
          </a:xfrm>
          <a:prstGeom prst="rect">
            <a:avLst/>
          </a:prstGeom>
          <a:noFill/>
        </p:spPr>
        <p:txBody>
          <a:bodyPr wrap="square" rtlCol="0">
            <a:spAutoFit/>
          </a:bodyPr>
          <a:lstStyle/>
          <a:p>
            <a:pPr marL="228600" marR="0">
              <a:lnSpc>
                <a:spcPct val="115000"/>
              </a:lnSpc>
              <a:spcBef>
                <a:spcPts val="0"/>
              </a:spcBef>
              <a:spcAft>
                <a:spcPts val="10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Anchor Boxes Parameters: </a:t>
            </a: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sizes = {16, 32, 64, 128, 256}</a:t>
            </a: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aspect ratios = {1:2,1:1,2:1,3:1}</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(16x32, 16x16, 32x16, 64x16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32x64, 32x32, 64x32, 128x32</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64x128, 64x64, 128x64, 256x64</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128x256, 128x128, 256x128</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256x256)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Total 16 possible anchor boxes.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400" dirty="0"/>
          </a:p>
        </p:txBody>
      </p:sp>
      <p:sp>
        <p:nvSpPr>
          <p:cNvPr id="9" name="TextBox 8">
            <a:extLst>
              <a:ext uri="{FF2B5EF4-FFF2-40B4-BE49-F238E27FC236}">
                <a16:creationId xmlns:a16="http://schemas.microsoft.com/office/drawing/2014/main" id="{D2B17CA3-116A-4361-BA26-775B7C913530}"/>
              </a:ext>
            </a:extLst>
          </p:cNvPr>
          <p:cNvSpPr txBox="1"/>
          <p:nvPr/>
        </p:nvSpPr>
        <p:spPr>
          <a:xfrm>
            <a:off x="7653037" y="3267865"/>
            <a:ext cx="1814811" cy="1600438"/>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Non Maximum Suppression </a:t>
            </a:r>
            <a:r>
              <a:rPr lang="en-US" sz="1400" dirty="0">
                <a:latin typeface="Times New Roman" panose="02020603050405020304" pitchFamily="18" charset="0"/>
                <a:cs typeface="Times New Roman" panose="02020603050405020304" pitchFamily="18" charset="0"/>
              </a:rPr>
              <a:t>is applied to remove overlapping predictions and to get the box with the highest </a:t>
            </a:r>
            <a:r>
              <a:rPr lang="en-US" sz="1400" dirty="0" err="1">
                <a:latin typeface="Times New Roman" panose="02020603050405020304" pitchFamily="18" charset="0"/>
                <a:cs typeface="Times New Roman" panose="02020603050405020304" pitchFamily="18" charset="0"/>
              </a:rPr>
              <a:t>IoU</a:t>
            </a:r>
            <a:r>
              <a:rPr lang="en-US" sz="1400" dirty="0">
                <a:latin typeface="Times New Roman" panose="02020603050405020304" pitchFamily="18" charset="0"/>
                <a:cs typeface="Times New Roman" panose="02020603050405020304" pitchFamily="18" charset="0"/>
              </a:rPr>
              <a:t>.</a:t>
            </a:r>
          </a:p>
        </p:txBody>
      </p:sp>
      <p:pic>
        <p:nvPicPr>
          <p:cNvPr id="11" name="Εικόνα 10">
            <a:extLst>
              <a:ext uri="{FF2B5EF4-FFF2-40B4-BE49-F238E27FC236}">
                <a16:creationId xmlns:a16="http://schemas.microsoft.com/office/drawing/2014/main" id="{AFAC81FD-8D48-45DE-9F73-EAA9185DD5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7678" y="5041294"/>
            <a:ext cx="4838700" cy="1745361"/>
          </a:xfrm>
          <a:prstGeom prst="rect">
            <a:avLst/>
          </a:prstGeom>
        </p:spPr>
      </p:pic>
      <p:sp>
        <p:nvSpPr>
          <p:cNvPr id="12" name="タイトル 8">
            <a:extLst>
              <a:ext uri="{FF2B5EF4-FFF2-40B4-BE49-F238E27FC236}">
                <a16:creationId xmlns:a16="http://schemas.microsoft.com/office/drawing/2014/main" id="{46B9B383-EAC7-3C00-0790-F2C06F8FA1B9}"/>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Anchor Boxes</a:t>
            </a:r>
          </a:p>
        </p:txBody>
      </p:sp>
    </p:spTree>
    <p:extLst>
      <p:ext uri="{BB962C8B-B14F-4D97-AF65-F5344CB8AC3E}">
        <p14:creationId xmlns:p14="http://schemas.microsoft.com/office/powerpoint/2010/main" val="32793770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ημερομηνίας 2">
            <a:extLst>
              <a:ext uri="{FF2B5EF4-FFF2-40B4-BE49-F238E27FC236}">
                <a16:creationId xmlns:a16="http://schemas.microsoft.com/office/drawing/2014/main" id="{1BA9FD0B-A779-4384-9692-460EF5076B54}"/>
              </a:ext>
            </a:extLst>
          </p:cNvPr>
          <p:cNvSpPr>
            <a:spLocks noGrp="1"/>
          </p:cNvSpPr>
          <p:nvPr>
            <p:ph type="dt" idx="10"/>
          </p:nvPr>
        </p:nvSpPr>
        <p:spPr/>
        <p:txBody>
          <a:bodyPr/>
          <a:lstStyle/>
          <a:p>
            <a:pPr>
              <a:defRPr/>
            </a:pPr>
            <a:fld id="{E7EBD80C-F759-47C0-B8CE-125686B953FC}" type="datetime1">
              <a:rPr lang="el-GR" altLang="en-US" smtClean="0"/>
              <a:t>6/7/2022</a:t>
            </a:fld>
            <a:endParaRPr lang="en-US" altLang="en-US"/>
          </a:p>
        </p:txBody>
      </p:sp>
      <p:sp>
        <p:nvSpPr>
          <p:cNvPr id="4" name="Θέση υποσέλιδου 3">
            <a:extLst>
              <a:ext uri="{FF2B5EF4-FFF2-40B4-BE49-F238E27FC236}">
                <a16:creationId xmlns:a16="http://schemas.microsoft.com/office/drawing/2014/main" id="{E845F8E4-9127-48BA-9CE3-328653D29C25}"/>
              </a:ext>
            </a:extLst>
          </p:cNvPr>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5" name="Θέση αριθμού διαφάνειας 4">
            <a:extLst>
              <a:ext uri="{FF2B5EF4-FFF2-40B4-BE49-F238E27FC236}">
                <a16:creationId xmlns:a16="http://schemas.microsoft.com/office/drawing/2014/main" id="{D14244A5-C951-4C92-9E4D-71ACD33509B8}"/>
              </a:ext>
            </a:extLst>
          </p:cNvPr>
          <p:cNvSpPr>
            <a:spLocks noGrp="1"/>
          </p:cNvSpPr>
          <p:nvPr>
            <p:ph type="sldNum" idx="12"/>
          </p:nvPr>
        </p:nvSpPr>
        <p:spPr/>
        <p:txBody>
          <a:bodyPr/>
          <a:lstStyle/>
          <a:p>
            <a:pPr>
              <a:defRPr/>
            </a:pPr>
            <a:fld id="{A14E5853-4A2F-4836-AD05-ECCC0E4103DA}" type="slidenum">
              <a:rPr lang="en-US" altLang="en-US" smtClean="0"/>
              <a:pPr>
                <a:defRPr/>
              </a:pPr>
              <a:t>28</a:t>
            </a:fld>
            <a:endParaRPr lang="en-US" altLang="en-US"/>
          </a:p>
        </p:txBody>
      </p:sp>
      <p:pic>
        <p:nvPicPr>
          <p:cNvPr id="7" name="Εικόνα 6">
            <a:extLst>
              <a:ext uri="{FF2B5EF4-FFF2-40B4-BE49-F238E27FC236}">
                <a16:creationId xmlns:a16="http://schemas.microsoft.com/office/drawing/2014/main" id="{B25F9B18-8EFF-4D63-A3A1-D9B8682FC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5" y="1189036"/>
            <a:ext cx="9887267" cy="4625023"/>
          </a:xfrm>
          <a:prstGeom prst="rect">
            <a:avLst/>
          </a:prstGeom>
        </p:spPr>
      </p:pic>
      <p:sp>
        <p:nvSpPr>
          <p:cNvPr id="8" name="TextBox 7">
            <a:extLst>
              <a:ext uri="{FF2B5EF4-FFF2-40B4-BE49-F238E27FC236}">
                <a16:creationId xmlns:a16="http://schemas.microsoft.com/office/drawing/2014/main" id="{35C205D6-A74C-4D82-AEEE-36A124C5D04A}"/>
              </a:ext>
            </a:extLst>
          </p:cNvPr>
          <p:cNvSpPr txBox="1"/>
          <p:nvPr/>
        </p:nvSpPr>
        <p:spPr>
          <a:xfrm>
            <a:off x="3440112" y="5814060"/>
            <a:ext cx="347806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Mean Average Precision in the COCO dataset</a:t>
            </a:r>
          </a:p>
        </p:txBody>
      </p:sp>
      <p:sp>
        <p:nvSpPr>
          <p:cNvPr id="11" name="Rectangle 1">
            <a:extLst>
              <a:ext uri="{FF2B5EF4-FFF2-40B4-BE49-F238E27FC236}">
                <a16:creationId xmlns:a16="http://schemas.microsoft.com/office/drawing/2014/main" id="{33AD267E-3F71-4538-A63E-894B2E63D654}"/>
              </a:ext>
            </a:extLst>
          </p:cNvPr>
          <p:cNvSpPr txBox="1">
            <a:spLocks noChangeArrowheads="1"/>
          </p:cNvSpPr>
          <p:nvPr/>
        </p:nvSpPr>
        <p:spPr bwMode="auto">
          <a:xfrm>
            <a:off x="0" y="0"/>
            <a:ext cx="1008062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8" rIns="0" bIns="0" numCol="1" anchor="ctr" anchorCtr="0" compatLnSpc="1">
            <a:prstTxWarp prst="textNoShape">
              <a:avLst/>
            </a:prstTxWarp>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Why </a:t>
            </a: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a:t>
            </a:r>
          </a:p>
        </p:txBody>
      </p:sp>
      <p:sp>
        <p:nvSpPr>
          <p:cNvPr id="9" name="タイトル 8">
            <a:extLst>
              <a:ext uri="{FF2B5EF4-FFF2-40B4-BE49-F238E27FC236}">
                <a16:creationId xmlns:a16="http://schemas.microsoft.com/office/drawing/2014/main" id="{6F74B94E-0027-D06C-9FFA-5E4AFB72E1AF}"/>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Why Retina?</a:t>
            </a:r>
          </a:p>
        </p:txBody>
      </p:sp>
    </p:spTree>
    <p:extLst>
      <p:ext uri="{BB962C8B-B14F-4D97-AF65-F5344CB8AC3E}">
        <p14:creationId xmlns:p14="http://schemas.microsoft.com/office/powerpoint/2010/main" val="20315297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29</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Dataset Description</a:t>
            </a:r>
          </a:p>
        </p:txBody>
      </p:sp>
      <p:sp>
        <p:nvSpPr>
          <p:cNvPr id="5" name="TextBox 4">
            <a:extLst>
              <a:ext uri="{FF2B5EF4-FFF2-40B4-BE49-F238E27FC236}">
                <a16:creationId xmlns:a16="http://schemas.microsoft.com/office/drawing/2014/main" id="{9D6B7C95-7824-4425-9A31-2B0C292303D8}"/>
              </a:ext>
            </a:extLst>
          </p:cNvPr>
          <p:cNvSpPr txBox="1"/>
          <p:nvPr/>
        </p:nvSpPr>
        <p:spPr>
          <a:xfrm>
            <a:off x="606723" y="808037"/>
            <a:ext cx="8839200" cy="4801314"/>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Name: </a:t>
            </a:r>
            <a:r>
              <a:rPr lang="en-US" i="1" dirty="0">
                <a:latin typeface="Times New Roman" panose="02020603050405020304" pitchFamily="18" charset="0"/>
                <a:cs typeface="Times New Roman" panose="02020603050405020304" pitchFamily="18" charset="0"/>
              </a:rPr>
              <a:t>Stanford Drone Dataset.</a:t>
            </a:r>
          </a:p>
          <a:p>
            <a:endParaRPr lang="en-US" i="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Training annotations(35.765):</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Person (22673)</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Biker (11479)</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Car (1512)</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Bus (101)</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Dataset Format:</a:t>
            </a:r>
            <a:r>
              <a:rPr lang="en-US" dirty="0">
                <a:latin typeface="Times New Roman" panose="02020603050405020304" pitchFamily="18" charset="0"/>
                <a:cs typeface="Times New Roman" panose="02020603050405020304" pitchFamily="18" charset="0"/>
              </a:rPr>
              <a:t> Pascal VOC (path/to/image/, x1, y1, x2, y2, </a:t>
            </a:r>
            <a:r>
              <a:rPr lang="en-US" dirty="0" err="1">
                <a:latin typeface="Times New Roman" panose="02020603050405020304" pitchFamily="18" charset="0"/>
                <a:cs typeface="Times New Roman" panose="02020603050405020304" pitchFamily="18" charset="0"/>
              </a:rPr>
              <a:t>class_name</a:t>
            </a:r>
            <a:r>
              <a:rPr lang="en-US" dirty="0">
                <a:latin typeface="Times New Roman" panose="02020603050405020304" pitchFamily="18" charset="0"/>
                <a:cs typeface="Times New Roman" panose="02020603050405020304" pitchFamily="18" charset="0"/>
              </a:rPr>
              <a:t>).</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Test annotations(6.816):</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Person (5558)</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Biker (1204)</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Car (23)</a:t>
            </a:r>
          </a:p>
          <a:p>
            <a:pPr marL="342900" indent="-342900">
              <a:buAutoNum type="arabicParenR"/>
            </a:pPr>
            <a:r>
              <a:rPr lang="en-US" dirty="0">
                <a:solidFill>
                  <a:srgbClr val="FF0000"/>
                </a:solidFill>
                <a:latin typeface="Times New Roman" panose="02020603050405020304" pitchFamily="18" charset="0"/>
                <a:cs typeface="Times New Roman" panose="02020603050405020304" pitchFamily="18" charset="0"/>
              </a:rPr>
              <a:t>Bus (31)</a:t>
            </a:r>
          </a:p>
          <a:p>
            <a:endParaRPr lang="en-US" dirty="0">
              <a:latin typeface="Times New Roman" panose="02020603050405020304" pitchFamily="18" charset="0"/>
              <a:cs typeface="Times New Roman" panose="02020603050405020304" pitchFamily="18" charset="0"/>
            </a:endParaRPr>
          </a:p>
        </p:txBody>
      </p:sp>
      <p:sp>
        <p:nvSpPr>
          <p:cNvPr id="8" name="タイトル 8">
            <a:extLst>
              <a:ext uri="{FF2B5EF4-FFF2-40B4-BE49-F238E27FC236}">
                <a16:creationId xmlns:a16="http://schemas.microsoft.com/office/drawing/2014/main" id="{F6F0FCF2-8D31-0DAC-8099-F51724DEB6D5}"/>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Data description</a:t>
            </a:r>
          </a:p>
        </p:txBody>
      </p:sp>
    </p:spTree>
    <p:extLst>
      <p:ext uri="{BB962C8B-B14F-4D97-AF65-F5344CB8AC3E}">
        <p14:creationId xmlns:p14="http://schemas.microsoft.com/office/powerpoint/2010/main" val="28778463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1302" y="695216"/>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a:t>
            </a:fld>
            <a:endParaRPr lang="en-US" altLang="en-US"/>
          </a:p>
        </p:txBody>
      </p:sp>
      <p:sp>
        <p:nvSpPr>
          <p:cNvPr id="5" name="TextBox 4">
            <a:extLst>
              <a:ext uri="{FF2B5EF4-FFF2-40B4-BE49-F238E27FC236}">
                <a16:creationId xmlns:a16="http://schemas.microsoft.com/office/drawing/2014/main" id="{ED365629-2D5A-482B-B708-ADEAB170BA9D}"/>
              </a:ext>
            </a:extLst>
          </p:cNvPr>
          <p:cNvSpPr txBox="1"/>
          <p:nvPr/>
        </p:nvSpPr>
        <p:spPr>
          <a:xfrm>
            <a:off x="752474" y="3887331"/>
            <a:ext cx="8575674" cy="338554"/>
          </a:xfrm>
          <a:prstGeom prst="rect">
            <a:avLst/>
          </a:prstGeom>
          <a:noFill/>
        </p:spPr>
        <p:txBody>
          <a:bodyPr wrap="square" rtlCol="0">
            <a:spAutoFit/>
          </a:bodyPr>
          <a:lstStyle/>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D94F2E2D-C1AC-4951-8F35-95D7123BD7ED}"/>
              </a:ext>
            </a:extLst>
          </p:cNvPr>
          <p:cNvSpPr txBox="1">
            <a:spLocks/>
          </p:cNvSpPr>
          <p:nvPr/>
        </p:nvSpPr>
        <p:spPr bwMode="auto">
          <a:xfrm>
            <a:off x="-1" y="-31508"/>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UAVs</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pic>
        <p:nvPicPr>
          <p:cNvPr id="10" name="Εικόνα 9">
            <a:extLst>
              <a:ext uri="{FF2B5EF4-FFF2-40B4-BE49-F238E27FC236}">
                <a16:creationId xmlns:a16="http://schemas.microsoft.com/office/drawing/2014/main" id="{601079A7-A691-6B9F-AC1C-DB13DAAD37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4262" y="1111519"/>
            <a:ext cx="5372100" cy="2957891"/>
          </a:xfrm>
          <a:prstGeom prst="rect">
            <a:avLst/>
          </a:prstGeom>
        </p:spPr>
      </p:pic>
      <p:sp>
        <p:nvSpPr>
          <p:cNvPr id="11" name="TextBox 10">
            <a:extLst>
              <a:ext uri="{FF2B5EF4-FFF2-40B4-BE49-F238E27FC236}">
                <a16:creationId xmlns:a16="http://schemas.microsoft.com/office/drawing/2014/main" id="{8B944A5A-2F46-FBBE-CFE9-33CE03A987B4}"/>
              </a:ext>
            </a:extLst>
          </p:cNvPr>
          <p:cNvSpPr txBox="1"/>
          <p:nvPr/>
        </p:nvSpPr>
        <p:spPr>
          <a:xfrm>
            <a:off x="2733600" y="4560449"/>
            <a:ext cx="5010149" cy="147732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Unmanned Aerial Vehicles:</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Search and Rescue missions.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Surveillance.</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Information gathering.</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Object Detection.</a:t>
            </a:r>
          </a:p>
        </p:txBody>
      </p:sp>
    </p:spTree>
    <p:extLst>
      <p:ext uri="{BB962C8B-B14F-4D97-AF65-F5344CB8AC3E}">
        <p14:creationId xmlns:p14="http://schemas.microsoft.com/office/powerpoint/2010/main" val="2240871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30</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Image Example</a:t>
            </a:r>
          </a:p>
        </p:txBody>
      </p:sp>
      <p:pic>
        <p:nvPicPr>
          <p:cNvPr id="6" name="Εικόνα 5">
            <a:extLst>
              <a:ext uri="{FF2B5EF4-FFF2-40B4-BE49-F238E27FC236}">
                <a16:creationId xmlns:a16="http://schemas.microsoft.com/office/drawing/2014/main" id="{837BE378-0625-43B4-9938-9F59DBB94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912" y="1217613"/>
            <a:ext cx="7543800" cy="5225764"/>
          </a:xfrm>
          <a:prstGeom prst="rect">
            <a:avLst/>
          </a:prstGeom>
        </p:spPr>
      </p:pic>
      <p:sp>
        <p:nvSpPr>
          <p:cNvPr id="8" name="タイトル 8">
            <a:extLst>
              <a:ext uri="{FF2B5EF4-FFF2-40B4-BE49-F238E27FC236}">
                <a16:creationId xmlns:a16="http://schemas.microsoft.com/office/drawing/2014/main" id="{D530FF47-055C-03D1-9F77-6A35727A3872}"/>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Data description</a:t>
            </a:r>
          </a:p>
        </p:txBody>
      </p:sp>
    </p:spTree>
    <p:extLst>
      <p:ext uri="{BB962C8B-B14F-4D97-AF65-F5344CB8AC3E}">
        <p14:creationId xmlns:p14="http://schemas.microsoft.com/office/powerpoint/2010/main" val="5128685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31</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B7C95-7824-4425-9A31-2B0C292303D8}"/>
                  </a:ext>
                </a:extLst>
              </p:cNvPr>
              <p:cNvSpPr txBox="1"/>
              <p:nvPr/>
            </p:nvSpPr>
            <p:spPr>
              <a:xfrm>
                <a:off x="620711" y="1049311"/>
                <a:ext cx="8839200" cy="2091535"/>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b="1" i="1" smtClean="0">
                          <a:latin typeface="Cambria Math" panose="02040503050406030204" pitchFamily="18" charset="0"/>
                          <a:cs typeface="Times New Roman" panose="02020603050405020304" pitchFamily="18" charset="0"/>
                        </a:rPr>
                        <m:t>𝑰𝒐𝑼</m:t>
                      </m:r>
                      <m:r>
                        <a:rPr lang="en-US" b="0" i="1" smtClean="0">
                          <a:latin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𝑎𝑟𝑒𝑎</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𝑔𝑡</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num>
                        <m:den>
                          <m:r>
                            <a:rPr lang="en-US" b="0" i="1" smtClean="0">
                              <a:latin typeface="Cambria Math" panose="02040503050406030204" pitchFamily="18" charset="0"/>
                              <a:cs typeface="Times New Roman" panose="02020603050405020304" pitchFamily="18" charset="0"/>
                            </a:rPr>
                            <m:t>𝑎𝑟𝑒𝑎</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𝑔𝑡</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den>
                      </m:f>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True Positive:</a:t>
                </a:r>
                <a:r>
                  <a:rPr lang="en-US" dirty="0">
                    <a:latin typeface="Times New Roman" panose="02020603050405020304" pitchFamily="18" charset="0"/>
                    <a:cs typeface="Times New Roman" panose="02020603050405020304" pitchFamily="18" charset="0"/>
                  </a:rPr>
                  <a:t> A correct detection with, </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 threshold.</a:t>
                </a:r>
              </a:p>
              <a:p>
                <a:r>
                  <a:rPr lang="en-US" b="1" dirty="0">
                    <a:latin typeface="Times New Roman" panose="02020603050405020304" pitchFamily="18" charset="0"/>
                    <a:cs typeface="Times New Roman" panose="02020603050405020304" pitchFamily="18" charset="0"/>
                  </a:rPr>
                  <a:t>False Positive: </a:t>
                </a:r>
                <a:r>
                  <a:rPr lang="en-US" dirty="0">
                    <a:latin typeface="Times New Roman" panose="02020603050405020304" pitchFamily="18" charset="0"/>
                    <a:cs typeface="Times New Roman" panose="02020603050405020304" pitchFamily="18" charset="0"/>
                  </a:rPr>
                  <a:t>A wrong detection with, </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&lt; threshold.</a:t>
                </a:r>
              </a:p>
              <a:p>
                <a:r>
                  <a:rPr lang="en-US" b="1" dirty="0">
                    <a:latin typeface="Times New Roman" panose="02020603050405020304" pitchFamily="18" charset="0"/>
                    <a:cs typeface="Times New Roman" panose="02020603050405020304" pitchFamily="18" charset="0"/>
                  </a:rPr>
                  <a:t>False Negative: </a:t>
                </a:r>
                <a:r>
                  <a:rPr lang="en-US" dirty="0">
                    <a:latin typeface="Times New Roman" panose="02020603050405020304" pitchFamily="18" charset="0"/>
                    <a:cs typeface="Times New Roman" panose="02020603050405020304" pitchFamily="18" charset="0"/>
                  </a:rPr>
                  <a:t>A ground truth that was not detected.</a:t>
                </a:r>
              </a:p>
              <a:p>
                <a:r>
                  <a:rPr lang="en-US" b="1" dirty="0">
                    <a:latin typeface="Times New Roman" panose="02020603050405020304" pitchFamily="18" charset="0"/>
                    <a:cs typeface="Times New Roman" panose="02020603050405020304" pitchFamily="18" charset="0"/>
                  </a:rPr>
                  <a:t>True Negative:</a:t>
                </a:r>
                <a:r>
                  <a:rPr lang="en-US" dirty="0">
                    <a:latin typeface="Times New Roman" panose="02020603050405020304" pitchFamily="18" charset="0"/>
                    <a:cs typeface="Times New Roman" panose="02020603050405020304" pitchFamily="18" charset="0"/>
                  </a:rPr>
                  <a:t> Correct misdetections. It has no meaning in object detection.</a:t>
                </a:r>
                <a:endParaRPr lang="en-US" b="1"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620711" y="1049311"/>
                <a:ext cx="8839200" cy="2091535"/>
              </a:xfrm>
              <a:prstGeom prst="rect">
                <a:avLst/>
              </a:prstGeom>
              <a:blipFill>
                <a:blip r:embed="rId3"/>
                <a:stretch>
                  <a:fillRect l="-621" b="-3790"/>
                </a:stretch>
              </a:blipFill>
            </p:spPr>
            <p:txBody>
              <a:bodyPr/>
              <a:lstStyle/>
              <a:p>
                <a:r>
                  <a:rPr lang="en-US">
                    <a:noFill/>
                  </a:rPr>
                  <a:t> </a:t>
                </a:r>
              </a:p>
            </p:txBody>
          </p:sp>
        </mc:Fallback>
      </mc:AlternateContent>
      <p:pic>
        <p:nvPicPr>
          <p:cNvPr id="7" name="Εικόνα 6">
            <a:extLst>
              <a:ext uri="{FF2B5EF4-FFF2-40B4-BE49-F238E27FC236}">
                <a16:creationId xmlns:a16="http://schemas.microsoft.com/office/drawing/2014/main" id="{83175FD2-A587-4A83-8CEB-793E5BDB1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2312" y="3745977"/>
            <a:ext cx="6324600" cy="1743382"/>
          </a:xfrm>
          <a:prstGeom prst="rect">
            <a:avLst/>
          </a:prstGeom>
        </p:spPr>
      </p:pic>
      <p:sp>
        <p:nvSpPr>
          <p:cNvPr id="9" name="タイトル 8">
            <a:extLst>
              <a:ext uri="{FF2B5EF4-FFF2-40B4-BE49-F238E27FC236}">
                <a16:creationId xmlns:a16="http://schemas.microsoft.com/office/drawing/2014/main" id="{1C64BC7E-9420-4C80-8F30-248671EFDB8A}"/>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Metrics</a:t>
            </a:r>
          </a:p>
        </p:txBody>
      </p:sp>
    </p:spTree>
    <p:extLst>
      <p:ext uri="{BB962C8B-B14F-4D97-AF65-F5344CB8AC3E}">
        <p14:creationId xmlns:p14="http://schemas.microsoft.com/office/powerpoint/2010/main" val="13163352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32</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B7C95-7824-4425-9A31-2B0C292303D8}"/>
                  </a:ext>
                </a:extLst>
              </p:cNvPr>
              <p:cNvSpPr txBox="1"/>
              <p:nvPr/>
            </p:nvSpPr>
            <p:spPr>
              <a:xfrm>
                <a:off x="503238" y="1798637"/>
                <a:ext cx="8839200" cy="44094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𝑨𝒄𝒄𝒖𝒓𝒂𝒄𝒚</m:t>
                      </m:r>
                      <m:r>
                        <a:rPr lang="en-US" b="0" i="1" smtClean="0">
                          <a:latin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𝑇𝑃</m:t>
                          </m:r>
                        </m:num>
                        <m:den>
                          <m:r>
                            <a:rPr lang="en-US" b="0" i="1" smtClean="0">
                              <a:latin typeface="Cambria Math" panose="02040503050406030204" pitchFamily="18" charset="0"/>
                              <a:cs typeface="Times New Roman" panose="02020603050405020304" pitchFamily="18" charset="0"/>
                            </a:rPr>
                            <m:t>𝑇𝑃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𝐹𝑁</m:t>
                          </m:r>
                        </m:den>
                      </m:f>
                    </m:oMath>
                  </m:oMathPara>
                </a14:m>
                <a:endParaRPr lang="en-US" b="0" dirty="0">
                  <a:latin typeface="Times New Roman" panose="02020603050405020304" pitchFamily="18" charset="0"/>
                  <a:cs typeface="Times New Roman" panose="02020603050405020304" pitchFamily="18" charset="0"/>
                </a:endParaRPr>
              </a:p>
              <a:p>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𝑷𝒓𝒆𝒄𝒊𝒔𝒊𝒐𝒏</m:t>
                      </m:r>
                      <m:r>
                        <a:rPr lang="en-US" b="0" i="1" smtClean="0">
                          <a:latin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𝑇𝑃</m:t>
                          </m:r>
                        </m:num>
                        <m:den>
                          <m:r>
                            <a:rPr lang="en-US" b="0" i="1" smtClean="0">
                              <a:latin typeface="Cambria Math" panose="02040503050406030204" pitchFamily="18" charset="0"/>
                              <a:cs typeface="Times New Roman" panose="02020603050405020304" pitchFamily="18" charset="0"/>
                            </a:rPr>
                            <m:t>𝑇𝑃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𝐹𝑃</m:t>
                          </m:r>
                        </m:den>
                      </m:f>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𝑹𝒆𝒄𝒂𝒍𝒍</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𝑺𝒆𝒏𝒔𝒊𝒕𝒊𝒗𝒊𝒕𝒚</m:t>
                      </m:r>
                      <m:r>
                        <a:rPr lang="en-US" b="1" i="1" smtClean="0">
                          <a:latin typeface="Cambria Math" panose="02040503050406030204" pitchFamily="18" charset="0"/>
                          <a:cs typeface="Times New Roman" panose="02020603050405020304" pitchFamily="18" charset="0"/>
                        </a:rPr>
                        <m:t>= </m:t>
                      </m:r>
                      <m:f>
                        <m:fPr>
                          <m:ctrlPr>
                            <a:rPr lang="en-US" b="1"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𝑇𝑃</m:t>
                          </m:r>
                        </m:num>
                        <m:den>
                          <m:r>
                            <a:rPr lang="en-US" b="0" i="1" smtClean="0">
                              <a:latin typeface="Cambria Math" panose="02040503050406030204" pitchFamily="18" charset="0"/>
                              <a:cs typeface="Times New Roman" panose="02020603050405020304" pitchFamily="18" charset="0"/>
                            </a:rPr>
                            <m:t>𝑇𝑃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𝐹𝑁</m:t>
                          </m:r>
                        </m:den>
                      </m:f>
                    </m:oMath>
                  </m:oMathPara>
                </a14:m>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Times New Roman" panose="02020603050405020304" pitchFamily="18" charset="0"/>
                        </a:rPr>
                        <m:t>𝑭</m:t>
                      </m:r>
                      <m:sSub>
                        <m:sSubPr>
                          <m:ctrlPr>
                            <a:rPr lang="en-US" b="1"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𝟏</m:t>
                          </m:r>
                        </m:e>
                        <m:sub>
                          <m:r>
                            <a:rPr lang="en-US" b="1" i="1" smtClean="0">
                              <a:latin typeface="Cambria Math" panose="02040503050406030204" pitchFamily="18" charset="0"/>
                              <a:cs typeface="Times New Roman" panose="02020603050405020304" pitchFamily="18" charset="0"/>
                            </a:rPr>
                            <m:t>𝒔𝒄𝒐𝒓𝒆</m:t>
                          </m:r>
                        </m:sub>
                      </m:sSub>
                      <m:r>
                        <a:rPr lang="en-US" b="1" i="1" smtClean="0">
                          <a:latin typeface="Cambria Math" panose="02040503050406030204" pitchFamily="18" charset="0"/>
                          <a:cs typeface="Times New Roman" panose="02020603050405020304" pitchFamily="18" charset="0"/>
                        </a:rPr>
                        <m:t>= </m:t>
                      </m:r>
                      <m:f>
                        <m:fPr>
                          <m:ctrlPr>
                            <a:rPr lang="en-US" b="1" i="1" smtClean="0">
                              <a:latin typeface="Cambria Math" panose="02040503050406030204" pitchFamily="18" charset="0"/>
                              <a:cs typeface="Times New Roman" panose="02020603050405020304" pitchFamily="18" charset="0"/>
                            </a:rPr>
                          </m:ctrlPr>
                        </m:fPr>
                        <m:num>
                          <m:r>
                            <a:rPr lang="en-US" b="1" i="1" smtClean="0">
                              <a:latin typeface="Cambria Math" panose="02040503050406030204" pitchFamily="18" charset="0"/>
                              <a:cs typeface="Times New Roman" panose="02020603050405020304" pitchFamily="18" charset="0"/>
                            </a:rPr>
                            <m:t>𝟐</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𝒑𝒓𝒆𝒄𝒊𝒔𝒊𝒐𝒏</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𝒓𝒆𝒄𝒂𝒍𝒍</m:t>
                          </m:r>
                        </m:num>
                        <m:den>
                          <m:r>
                            <a:rPr lang="en-US" b="1" i="1" smtClean="0">
                              <a:latin typeface="Cambria Math" panose="02040503050406030204" pitchFamily="18" charset="0"/>
                              <a:cs typeface="Times New Roman" panose="02020603050405020304" pitchFamily="18" charset="0"/>
                            </a:rPr>
                            <m:t>𝒑𝒓𝒆𝒄𝒊𝒔𝒊𝒐𝒏</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𝒓𝒆𝒄𝒂𝒍𝒍</m:t>
                          </m:r>
                        </m:den>
                      </m:f>
                    </m:oMath>
                  </m:oMathPara>
                </a14:m>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1800" b="1" i="1" smtClean="0">
                          <a:effectLst/>
                          <a:latin typeface="Cambria Math" panose="02040503050406030204" pitchFamily="18" charset="0"/>
                          <a:ea typeface="Cambria Math" panose="02040503050406030204" pitchFamily="18" charset="0"/>
                          <a:cs typeface="Times New Roman" panose="02020603050405020304" pitchFamily="18" charset="0"/>
                        </a:rPr>
                        <m:t>𝒎𝑨𝑷</m:t>
                      </m:r>
                      <m:r>
                        <a:rPr lang="en-US" sz="1800" b="1" i="1" smtClean="0">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en-US" sz="1800" b="1"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sz="1800" b="1" i="1">
                              <a:effectLst/>
                              <a:latin typeface="Cambria Math" panose="02040503050406030204" pitchFamily="18" charset="0"/>
                              <a:ea typeface="Cambria Math" panose="02040503050406030204" pitchFamily="18" charset="0"/>
                              <a:cs typeface="Times New Roman" panose="02020603050405020304" pitchFamily="18" charset="0"/>
                            </a:rPr>
                            <m:t>𝟏</m:t>
                          </m:r>
                        </m:num>
                        <m:den>
                          <m:r>
                            <a:rPr lang="en-US" sz="1800" b="1" i="1">
                              <a:effectLst/>
                              <a:latin typeface="Cambria Math" panose="02040503050406030204" pitchFamily="18" charset="0"/>
                              <a:ea typeface="Cambria Math" panose="02040503050406030204" pitchFamily="18" charset="0"/>
                              <a:cs typeface="Times New Roman" panose="02020603050405020304" pitchFamily="18" charset="0"/>
                            </a:rPr>
                            <m:t>𝒏</m:t>
                          </m:r>
                        </m:den>
                      </m:f>
                      <m:nary>
                        <m:naryPr>
                          <m:chr m:val="∑"/>
                          <m:limLoc m:val="undOvr"/>
                          <m:ctrlPr>
                            <a:rPr lang="en-US" sz="1800" b="1"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sz="1800" b="1" i="1">
                              <a:effectLst/>
                              <a:latin typeface="Cambria Math" panose="02040503050406030204" pitchFamily="18" charset="0"/>
                              <a:ea typeface="Cambria Math" panose="02040503050406030204" pitchFamily="18" charset="0"/>
                              <a:cs typeface="Times New Roman" panose="02020603050405020304" pitchFamily="18" charset="0"/>
                            </a:rPr>
                            <m:t>𝒌</m:t>
                          </m:r>
                          <m:r>
                            <a:rPr lang="en-US" sz="1800" b="1" i="1">
                              <a:effectLst/>
                              <a:latin typeface="Cambria Math" panose="02040503050406030204" pitchFamily="18" charset="0"/>
                              <a:ea typeface="Cambria Math" panose="02040503050406030204" pitchFamily="18" charset="0"/>
                              <a:cs typeface="Times New Roman" panose="02020603050405020304" pitchFamily="18" charset="0"/>
                            </a:rPr>
                            <m:t>=</m:t>
                          </m:r>
                          <m:r>
                            <a:rPr lang="en-US" sz="1800" b="1" i="1">
                              <a:effectLst/>
                              <a:latin typeface="Cambria Math" panose="02040503050406030204" pitchFamily="18" charset="0"/>
                              <a:ea typeface="Cambria Math" panose="02040503050406030204" pitchFamily="18" charset="0"/>
                              <a:cs typeface="Times New Roman" panose="02020603050405020304" pitchFamily="18" charset="0"/>
                            </a:rPr>
                            <m:t>𝟏</m:t>
                          </m:r>
                        </m:sub>
                        <m:sup>
                          <m:r>
                            <a:rPr lang="en-US" sz="1800" b="1" i="1">
                              <a:effectLst/>
                              <a:latin typeface="Cambria Math" panose="02040503050406030204" pitchFamily="18" charset="0"/>
                              <a:ea typeface="Cambria Math" panose="02040503050406030204" pitchFamily="18" charset="0"/>
                              <a:cs typeface="Times New Roman" panose="02020603050405020304" pitchFamily="18" charset="0"/>
                            </a:rPr>
                            <m:t>𝒌</m:t>
                          </m:r>
                          <m:r>
                            <a:rPr lang="en-US" sz="1800" b="1" i="1">
                              <a:effectLst/>
                              <a:latin typeface="Cambria Math" panose="02040503050406030204" pitchFamily="18" charset="0"/>
                              <a:ea typeface="Cambria Math" panose="02040503050406030204" pitchFamily="18" charset="0"/>
                              <a:cs typeface="Times New Roman" panose="02020603050405020304" pitchFamily="18" charset="0"/>
                            </a:rPr>
                            <m:t>=</m:t>
                          </m:r>
                          <m:r>
                            <a:rPr lang="en-US" sz="1800" b="1" i="1">
                              <a:effectLst/>
                              <a:latin typeface="Cambria Math" panose="02040503050406030204" pitchFamily="18" charset="0"/>
                              <a:ea typeface="Cambria Math" panose="02040503050406030204" pitchFamily="18" charset="0"/>
                              <a:cs typeface="Times New Roman" panose="02020603050405020304" pitchFamily="18" charset="0"/>
                            </a:rPr>
                            <m:t>𝒏</m:t>
                          </m:r>
                        </m:sup>
                        <m:e>
                          <m:sSub>
                            <m:sSubPr>
                              <m:ctrlPr>
                                <a:rPr lang="en-US" sz="1800" b="1"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1" i="1">
                                  <a:effectLst/>
                                  <a:latin typeface="Cambria Math" panose="02040503050406030204" pitchFamily="18" charset="0"/>
                                  <a:ea typeface="Cambria Math" panose="02040503050406030204" pitchFamily="18" charset="0"/>
                                  <a:cs typeface="Times New Roman" panose="02020603050405020304" pitchFamily="18" charset="0"/>
                                </a:rPr>
                                <m:t>𝑨𝑷</m:t>
                              </m:r>
                            </m:e>
                            <m:sub>
                              <m:r>
                                <a:rPr lang="en-US" sz="1800" b="1" i="1">
                                  <a:effectLst/>
                                  <a:latin typeface="Cambria Math" panose="02040503050406030204" pitchFamily="18" charset="0"/>
                                  <a:ea typeface="Cambria Math" panose="02040503050406030204" pitchFamily="18" charset="0"/>
                                  <a:cs typeface="Times New Roman" panose="02020603050405020304" pitchFamily="18" charset="0"/>
                                </a:rPr>
                                <m:t>𝒌</m:t>
                              </m:r>
                            </m:sub>
                          </m:sSub>
                        </m:e>
                      </m:nary>
                    </m:oMath>
                  </m:oMathPara>
                </a14:m>
                <a:endParaRPr lang="en-US" sz="1800" b="1" dirty="0">
                  <a:effectLst/>
                  <a:latin typeface="Cambria Math" panose="02040503050406030204" pitchFamily="18" charset="0"/>
                  <a:ea typeface="Cambria Math" panose="020405030504060302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D6B7C95-7824-4425-9A31-2B0C292303D8}"/>
                  </a:ext>
                </a:extLst>
              </p:cNvPr>
              <p:cNvSpPr txBox="1">
                <a:spLocks noRot="1" noChangeAspect="1" noMove="1" noResize="1" noEditPoints="1" noAdjustHandles="1" noChangeArrowheads="1" noChangeShapeType="1" noTextEdit="1"/>
              </p:cNvSpPr>
              <p:nvPr/>
            </p:nvSpPr>
            <p:spPr>
              <a:xfrm>
                <a:off x="503238" y="1798637"/>
                <a:ext cx="8839200" cy="4409412"/>
              </a:xfrm>
              <a:prstGeom prst="rect">
                <a:avLst/>
              </a:prstGeom>
              <a:blipFill>
                <a:blip r:embed="rId3"/>
                <a:stretch>
                  <a:fillRect/>
                </a:stretch>
              </a:blipFill>
            </p:spPr>
            <p:txBody>
              <a:bodyPr/>
              <a:lstStyle/>
              <a:p>
                <a:r>
                  <a:rPr lang="en-US">
                    <a:noFill/>
                  </a:rPr>
                  <a:t> </a:t>
                </a:r>
              </a:p>
            </p:txBody>
          </p:sp>
        </mc:Fallback>
      </mc:AlternateContent>
      <p:sp>
        <p:nvSpPr>
          <p:cNvPr id="8" name="タイトル 8">
            <a:extLst>
              <a:ext uri="{FF2B5EF4-FFF2-40B4-BE49-F238E27FC236}">
                <a16:creationId xmlns:a16="http://schemas.microsoft.com/office/drawing/2014/main" id="{D85B2768-649E-DB29-37E9-6028B232B21D}"/>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Metrics</a:t>
            </a:r>
          </a:p>
        </p:txBody>
      </p:sp>
    </p:spTree>
    <p:extLst>
      <p:ext uri="{BB962C8B-B14F-4D97-AF65-F5344CB8AC3E}">
        <p14:creationId xmlns:p14="http://schemas.microsoft.com/office/powerpoint/2010/main" val="7004639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25645"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33</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p:sp>
        <p:nvSpPr>
          <p:cNvPr id="5" name="TextBox 4">
            <a:extLst>
              <a:ext uri="{FF2B5EF4-FFF2-40B4-BE49-F238E27FC236}">
                <a16:creationId xmlns:a16="http://schemas.microsoft.com/office/drawing/2014/main" id="{9D6B7C95-7824-4425-9A31-2B0C292303D8}"/>
              </a:ext>
            </a:extLst>
          </p:cNvPr>
          <p:cNvSpPr txBox="1"/>
          <p:nvPr/>
        </p:nvSpPr>
        <p:spPr>
          <a:xfrm>
            <a:off x="606723" y="1281896"/>
            <a:ext cx="8839200" cy="923330"/>
          </a:xfrm>
          <a:prstGeom prst="rect">
            <a:avLst/>
          </a:prstGeom>
          <a:noFill/>
        </p:spPr>
        <p:txBody>
          <a:bodyPr wrap="square" rtlCol="0">
            <a:spAutoFit/>
          </a:bodyPr>
          <a:lstStyle/>
          <a:p>
            <a:pPr/>
            <a:r>
              <a:rPr lang="en-US" dirty="0">
                <a:latin typeface="Times New Roman" panose="02020603050405020304" pitchFamily="18" charset="0"/>
                <a:cs typeface="Times New Roman" panose="02020603050405020304" pitchFamily="18" charset="0"/>
              </a:rPr>
              <a:t>The training and testing took place in Google </a:t>
            </a:r>
            <a:r>
              <a:rPr lang="en-US" b="1" dirty="0" err="1">
                <a:latin typeface="Times New Roman" panose="02020603050405020304" pitchFamily="18" charset="0"/>
                <a:cs typeface="Times New Roman" panose="02020603050405020304" pitchFamily="18" charset="0"/>
              </a:rPr>
              <a:t>Colab</a:t>
            </a:r>
            <a:r>
              <a:rPr lang="en-US"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Colab</a:t>
            </a:r>
            <a:r>
              <a:rPr lang="en-US" dirty="0">
                <a:latin typeface="Times New Roman" panose="02020603050405020304" pitchFamily="18" charset="0"/>
                <a:cs typeface="Times New Roman" panose="02020603050405020304" pitchFamily="18" charset="0"/>
              </a:rPr>
              <a:t> allows anybody to write and execute arbitrary python code through the browser, and is especially well suited to machine learning, data analysis.</a:t>
            </a:r>
          </a:p>
        </p:txBody>
      </p:sp>
      <p:sp>
        <p:nvSpPr>
          <p:cNvPr id="8" name="タイトル 8">
            <a:extLst>
              <a:ext uri="{FF2B5EF4-FFF2-40B4-BE49-F238E27FC236}">
                <a16:creationId xmlns:a16="http://schemas.microsoft.com/office/drawing/2014/main" id="{D85B2768-649E-DB29-37E9-6028B232B21D}"/>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Training </a:t>
            </a:r>
            <a:r>
              <a:rPr kumimoji="1" lang="en-US" altLang="ja-JP" sz="2400" i="1" spc="300" dirty="0" err="1">
                <a:solidFill>
                  <a:schemeClr val="bg1"/>
                </a:solidFill>
                <a:latin typeface="Times New Roman" panose="02020603050405020304" pitchFamily="18" charset="0"/>
                <a:cs typeface="Times New Roman" panose="02020603050405020304" pitchFamily="18" charset="0"/>
              </a:rPr>
              <a:t>Enviroment</a:t>
            </a:r>
            <a:endParaRPr kumimoji="1" lang="en-US" altLang="ja-JP" sz="2400" i="1" spc="300" dirty="0">
              <a:solidFill>
                <a:schemeClr val="bg1"/>
              </a:solidFill>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DE162DC8-0D3C-2C73-4FB7-EC12DE0BB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112" y="3334831"/>
            <a:ext cx="5791200" cy="2278380"/>
          </a:xfrm>
          <a:prstGeom prst="rect">
            <a:avLst/>
          </a:prstGeom>
        </p:spPr>
      </p:pic>
    </p:spTree>
    <p:extLst>
      <p:ext uri="{BB962C8B-B14F-4D97-AF65-F5344CB8AC3E}">
        <p14:creationId xmlns:p14="http://schemas.microsoft.com/office/powerpoint/2010/main" val="19724095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25645"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34</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p:sp>
        <p:nvSpPr>
          <p:cNvPr id="5" name="TextBox 4">
            <a:extLst>
              <a:ext uri="{FF2B5EF4-FFF2-40B4-BE49-F238E27FC236}">
                <a16:creationId xmlns:a16="http://schemas.microsoft.com/office/drawing/2014/main" id="{9D6B7C95-7824-4425-9A31-2B0C292303D8}"/>
              </a:ext>
            </a:extLst>
          </p:cNvPr>
          <p:cNvSpPr txBox="1"/>
          <p:nvPr/>
        </p:nvSpPr>
        <p:spPr>
          <a:xfrm>
            <a:off x="3287712" y="4356393"/>
            <a:ext cx="8839200"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NVIDIA Pascal architecture.</a:t>
            </a:r>
          </a:p>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3.584 CUDA core.</a:t>
            </a:r>
            <a:endParaRPr lang="en-US" dirty="0">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Performs at 4.7 </a:t>
            </a:r>
            <a:r>
              <a:rPr lang="en-US" sz="1800" dirty="0" err="1">
                <a:effectLst/>
                <a:latin typeface="Times New Roman" panose="02020603050405020304" pitchFamily="18" charset="0"/>
                <a:ea typeface="Calibri" panose="020F0502020204030204" pitchFamily="34" charset="0"/>
              </a:rPr>
              <a:t>TeraFLOPS</a:t>
            </a:r>
            <a:r>
              <a:rPr lang="en-US" sz="1800" dirty="0">
                <a:effectLst/>
                <a:latin typeface="Times New Roman" panose="02020603050405020304" pitchFamily="18" charset="0"/>
                <a:ea typeface="Calibri" panose="020F0502020204030204" pitchFamily="34" charset="0"/>
              </a:rPr>
              <a:t>.</a:t>
            </a:r>
          </a:p>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Memory</a:t>
            </a:r>
            <a:r>
              <a:rPr lang="en-US" dirty="0">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16GB.</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Power Consumption: </a:t>
            </a:r>
            <a:r>
              <a:rPr lang="en-US" sz="1800" dirty="0">
                <a:effectLst/>
                <a:latin typeface="Times New Roman" panose="02020603050405020304" pitchFamily="18" charset="0"/>
                <a:ea typeface="Calibri" panose="020F0502020204030204" pitchFamily="34" charset="0"/>
              </a:rPr>
              <a:t>250W</a:t>
            </a:r>
            <a:r>
              <a:rPr lang="en-US" dirty="0">
                <a:latin typeface="Times New Roman" panose="02020603050405020304" pitchFamily="18" charset="0"/>
                <a:ea typeface="Calibri" panose="020F0502020204030204" pitchFamily="34" charset="0"/>
              </a:rPr>
              <a:t>.</a:t>
            </a:r>
            <a:endParaRPr lang="en-US" dirty="0">
              <a:latin typeface="Times New Roman" panose="02020603050405020304" pitchFamily="18" charset="0"/>
              <a:cs typeface="Times New Roman" panose="02020603050405020304" pitchFamily="18" charset="0"/>
            </a:endParaRPr>
          </a:p>
        </p:txBody>
      </p:sp>
      <p:sp>
        <p:nvSpPr>
          <p:cNvPr id="8" name="タイトル 8">
            <a:extLst>
              <a:ext uri="{FF2B5EF4-FFF2-40B4-BE49-F238E27FC236}">
                <a16:creationId xmlns:a16="http://schemas.microsoft.com/office/drawing/2014/main" id="{D85B2768-649E-DB29-37E9-6028B232B21D}"/>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Training </a:t>
            </a:r>
            <a:r>
              <a:rPr kumimoji="1" lang="en-US" altLang="ja-JP" sz="2400" i="1" spc="300" dirty="0" err="1">
                <a:solidFill>
                  <a:schemeClr val="bg1"/>
                </a:solidFill>
                <a:latin typeface="Times New Roman" panose="02020603050405020304" pitchFamily="18" charset="0"/>
                <a:cs typeface="Times New Roman" panose="02020603050405020304" pitchFamily="18" charset="0"/>
              </a:rPr>
              <a:t>Enviroment</a:t>
            </a:r>
            <a:endParaRPr kumimoji="1" lang="en-US" altLang="ja-JP" sz="2400" i="1" spc="300" dirty="0">
              <a:solidFill>
                <a:schemeClr val="bg1"/>
              </a:solidFill>
              <a:latin typeface="Times New Roman" panose="02020603050405020304" pitchFamily="18" charset="0"/>
              <a:cs typeface="Times New Roman" panose="02020603050405020304" pitchFamily="18" charset="0"/>
            </a:endParaRPr>
          </a:p>
        </p:txBody>
      </p:sp>
      <p:pic>
        <p:nvPicPr>
          <p:cNvPr id="9" name="Εικόνα 8">
            <a:extLst>
              <a:ext uri="{FF2B5EF4-FFF2-40B4-BE49-F238E27FC236}">
                <a16:creationId xmlns:a16="http://schemas.microsoft.com/office/drawing/2014/main" id="{D7F9C631-3D18-F626-F84F-1845FC062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771" y="1080537"/>
            <a:ext cx="3307080" cy="2796540"/>
          </a:xfrm>
          <a:prstGeom prst="rect">
            <a:avLst/>
          </a:prstGeom>
        </p:spPr>
      </p:pic>
    </p:spTree>
    <p:extLst>
      <p:ext uri="{BB962C8B-B14F-4D97-AF65-F5344CB8AC3E}">
        <p14:creationId xmlns:p14="http://schemas.microsoft.com/office/powerpoint/2010/main" val="1152787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25645"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35</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p:sp>
        <p:nvSpPr>
          <p:cNvPr id="5" name="TextBox 4">
            <a:extLst>
              <a:ext uri="{FF2B5EF4-FFF2-40B4-BE49-F238E27FC236}">
                <a16:creationId xmlns:a16="http://schemas.microsoft.com/office/drawing/2014/main" id="{9D6B7C95-7824-4425-9A31-2B0C292303D8}"/>
              </a:ext>
            </a:extLst>
          </p:cNvPr>
          <p:cNvSpPr txBox="1"/>
          <p:nvPr/>
        </p:nvSpPr>
        <p:spPr>
          <a:xfrm>
            <a:off x="3287712" y="4356393"/>
            <a:ext cx="8839200"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NVIDIA Volta architecture.</a:t>
            </a:r>
          </a:p>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640 Tensor cores / 5.120 CUDA core.</a:t>
            </a:r>
            <a:endParaRPr lang="en-US" dirty="0">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Performs at 7 </a:t>
            </a:r>
            <a:r>
              <a:rPr lang="en-US" sz="1800" dirty="0" err="1">
                <a:effectLst/>
                <a:latin typeface="Times New Roman" panose="02020603050405020304" pitchFamily="18" charset="0"/>
                <a:ea typeface="Calibri" panose="020F0502020204030204" pitchFamily="34" charset="0"/>
              </a:rPr>
              <a:t>TeraFLOPS</a:t>
            </a:r>
            <a:r>
              <a:rPr lang="en-US" sz="1800" dirty="0">
                <a:effectLst/>
                <a:latin typeface="Times New Roman" panose="02020603050405020304" pitchFamily="18" charset="0"/>
                <a:ea typeface="Calibri" panose="020F0502020204030204" pitchFamily="34" charset="0"/>
              </a:rPr>
              <a:t>.</a:t>
            </a:r>
          </a:p>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Memory</a:t>
            </a:r>
            <a:r>
              <a:rPr lang="en-US" dirty="0">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32GB.</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Power Consumption: </a:t>
            </a:r>
            <a:r>
              <a:rPr lang="en-US" sz="1800" dirty="0">
                <a:effectLst/>
                <a:latin typeface="Times New Roman" panose="02020603050405020304" pitchFamily="18" charset="0"/>
                <a:ea typeface="Calibri" panose="020F0502020204030204" pitchFamily="34" charset="0"/>
              </a:rPr>
              <a:t>250W</a:t>
            </a:r>
            <a:r>
              <a:rPr lang="en-US" dirty="0">
                <a:latin typeface="Times New Roman" panose="02020603050405020304" pitchFamily="18" charset="0"/>
                <a:ea typeface="Calibri" panose="020F0502020204030204" pitchFamily="34" charset="0"/>
              </a:rPr>
              <a:t>.</a:t>
            </a:r>
            <a:endParaRPr lang="en-US" dirty="0">
              <a:latin typeface="Times New Roman" panose="02020603050405020304" pitchFamily="18" charset="0"/>
              <a:cs typeface="Times New Roman" panose="02020603050405020304" pitchFamily="18" charset="0"/>
            </a:endParaRPr>
          </a:p>
        </p:txBody>
      </p:sp>
      <p:sp>
        <p:nvSpPr>
          <p:cNvPr id="8" name="タイトル 8">
            <a:extLst>
              <a:ext uri="{FF2B5EF4-FFF2-40B4-BE49-F238E27FC236}">
                <a16:creationId xmlns:a16="http://schemas.microsoft.com/office/drawing/2014/main" id="{D85B2768-649E-DB29-37E9-6028B232B21D}"/>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Training </a:t>
            </a:r>
            <a:r>
              <a:rPr kumimoji="1" lang="en-US" altLang="ja-JP" sz="2400" i="1" spc="300" dirty="0" err="1">
                <a:solidFill>
                  <a:schemeClr val="bg1"/>
                </a:solidFill>
                <a:latin typeface="Times New Roman" panose="02020603050405020304" pitchFamily="18" charset="0"/>
                <a:cs typeface="Times New Roman" panose="02020603050405020304" pitchFamily="18" charset="0"/>
              </a:rPr>
              <a:t>Enviroment</a:t>
            </a:r>
            <a:endParaRPr kumimoji="1" lang="en-US" altLang="ja-JP" sz="2400" i="1" spc="300" dirty="0">
              <a:solidFill>
                <a:schemeClr val="bg1"/>
              </a:solidFill>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070F498F-A7BE-53BA-E319-905FA34B93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7817" y="1111017"/>
            <a:ext cx="2933700" cy="2766060"/>
          </a:xfrm>
          <a:prstGeom prst="rect">
            <a:avLst/>
          </a:prstGeom>
        </p:spPr>
      </p:pic>
    </p:spTree>
    <p:extLst>
      <p:ext uri="{BB962C8B-B14F-4D97-AF65-F5344CB8AC3E}">
        <p14:creationId xmlns:p14="http://schemas.microsoft.com/office/powerpoint/2010/main" val="9621409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36</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Training/Evaluation</a:t>
            </a:r>
          </a:p>
        </p:txBody>
      </p:sp>
      <p:graphicFrame>
        <p:nvGraphicFramePr>
          <p:cNvPr id="6" name="Διάγραμμα 5">
            <a:extLst>
              <a:ext uri="{FF2B5EF4-FFF2-40B4-BE49-F238E27FC236}">
                <a16:creationId xmlns:a16="http://schemas.microsoft.com/office/drawing/2014/main" id="{762FC8FA-732C-49E0-A680-6FCC9F6E1C9E}"/>
              </a:ext>
            </a:extLst>
          </p:cNvPr>
          <p:cNvGraphicFramePr/>
          <p:nvPr>
            <p:extLst>
              <p:ext uri="{D42A27DB-BD31-4B8C-83A1-F6EECF244321}">
                <p14:modId xmlns:p14="http://schemas.microsoft.com/office/powerpoint/2010/main" val="859415525"/>
              </p:ext>
            </p:extLst>
          </p:nvPr>
        </p:nvGraphicFramePr>
        <p:xfrm>
          <a:off x="620712" y="960437"/>
          <a:ext cx="8839200" cy="1754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タイトル 8">
            <a:extLst>
              <a:ext uri="{FF2B5EF4-FFF2-40B4-BE49-F238E27FC236}">
                <a16:creationId xmlns:a16="http://schemas.microsoft.com/office/drawing/2014/main" id="{CC537B3A-68AB-5DB9-3A35-5D59244B98EA}"/>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Retina Training/Evaluation</a:t>
            </a:r>
          </a:p>
        </p:txBody>
      </p:sp>
      <p:graphicFrame>
        <p:nvGraphicFramePr>
          <p:cNvPr id="5" name="Πίνακας 4">
            <a:extLst>
              <a:ext uri="{FF2B5EF4-FFF2-40B4-BE49-F238E27FC236}">
                <a16:creationId xmlns:a16="http://schemas.microsoft.com/office/drawing/2014/main" id="{495A75A2-D392-324B-E4C3-31D171B13EB6}"/>
              </a:ext>
            </a:extLst>
          </p:cNvPr>
          <p:cNvGraphicFramePr>
            <a:graphicFrameLocks noGrp="1"/>
          </p:cNvGraphicFramePr>
          <p:nvPr>
            <p:extLst>
              <p:ext uri="{D42A27DB-BD31-4B8C-83A1-F6EECF244321}">
                <p14:modId xmlns:p14="http://schemas.microsoft.com/office/powerpoint/2010/main" val="2334896115"/>
              </p:ext>
            </p:extLst>
          </p:nvPr>
        </p:nvGraphicFramePr>
        <p:xfrm>
          <a:off x="1382712" y="2925117"/>
          <a:ext cx="6781800" cy="3027048"/>
        </p:xfrm>
        <a:graphic>
          <a:graphicData uri="http://schemas.openxmlformats.org/drawingml/2006/table">
            <a:tbl>
              <a:tblPr firstRow="1" bandRow="1">
                <a:tableStyleId>{5C22544A-7EE6-4342-B048-85BDC9FD1C3A}</a:tableStyleId>
              </a:tblPr>
              <a:tblGrid>
                <a:gridCol w="3390900">
                  <a:extLst>
                    <a:ext uri="{9D8B030D-6E8A-4147-A177-3AD203B41FA5}">
                      <a16:colId xmlns:a16="http://schemas.microsoft.com/office/drawing/2014/main" val="2375521271"/>
                    </a:ext>
                  </a:extLst>
                </a:gridCol>
                <a:gridCol w="3390900">
                  <a:extLst>
                    <a:ext uri="{9D8B030D-6E8A-4147-A177-3AD203B41FA5}">
                      <a16:colId xmlns:a16="http://schemas.microsoft.com/office/drawing/2014/main" val="3545633541"/>
                    </a:ext>
                  </a:extLst>
                </a:gridCol>
              </a:tblGrid>
              <a:tr h="504508">
                <a:tc>
                  <a:txBody>
                    <a:bodyPr/>
                    <a:lstStyle/>
                    <a:p>
                      <a:pPr marL="0" marR="0" algn="ctr">
                        <a:lnSpc>
                          <a:spcPct val="115000"/>
                        </a:lnSpc>
                        <a:spcBef>
                          <a:spcPts val="0"/>
                        </a:spcBef>
                        <a:spcAft>
                          <a:spcPts val="1000"/>
                        </a:spcAft>
                      </a:pPr>
                      <a:r>
                        <a:rPr lang="en-US" sz="1600" dirty="0">
                          <a:effectLst/>
                        </a:rPr>
                        <a:t>Metric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dirty="0">
                          <a:effectLst/>
                        </a:rPr>
                        <a:t>Simple split (0.6 threshold)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243361242"/>
                  </a:ext>
                </a:extLst>
              </a:tr>
              <a:tr h="504508">
                <a:tc>
                  <a:txBody>
                    <a:bodyPr/>
                    <a:lstStyle/>
                    <a:p>
                      <a:pPr marL="0" marR="0" algn="ctr">
                        <a:lnSpc>
                          <a:spcPct val="115000"/>
                        </a:lnSpc>
                        <a:spcBef>
                          <a:spcPts val="0"/>
                        </a:spcBef>
                        <a:spcAft>
                          <a:spcPts val="1000"/>
                        </a:spcAft>
                      </a:pPr>
                      <a:r>
                        <a:rPr lang="en-US" sz="1600" b="1" dirty="0">
                          <a:effectLst/>
                        </a:rPr>
                        <a:t>Accuracy</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dirty="0">
                          <a:effectLst/>
                        </a:rPr>
                        <a:t>0.800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731952435"/>
                  </a:ext>
                </a:extLst>
              </a:tr>
              <a:tr h="504508">
                <a:tc>
                  <a:txBody>
                    <a:bodyPr/>
                    <a:lstStyle/>
                    <a:p>
                      <a:pPr marL="0" marR="0" algn="ctr">
                        <a:lnSpc>
                          <a:spcPct val="115000"/>
                        </a:lnSpc>
                        <a:spcBef>
                          <a:spcPts val="0"/>
                        </a:spcBef>
                        <a:spcAft>
                          <a:spcPts val="1000"/>
                        </a:spcAft>
                      </a:pPr>
                      <a:r>
                        <a:rPr lang="en-US" sz="1600" b="1" dirty="0">
                          <a:effectLst/>
                        </a:rPr>
                        <a:t>Precision</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dirty="0">
                          <a:effectLst/>
                        </a:rPr>
                        <a:t>0.847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595690"/>
                  </a:ext>
                </a:extLst>
              </a:tr>
              <a:tr h="504508">
                <a:tc>
                  <a:txBody>
                    <a:bodyPr/>
                    <a:lstStyle/>
                    <a:p>
                      <a:pPr marL="0" marR="0" algn="ctr">
                        <a:lnSpc>
                          <a:spcPct val="115000"/>
                        </a:lnSpc>
                        <a:spcBef>
                          <a:spcPts val="0"/>
                        </a:spcBef>
                        <a:spcAft>
                          <a:spcPts val="1000"/>
                        </a:spcAft>
                      </a:pPr>
                      <a:r>
                        <a:rPr lang="en-US" sz="1600" b="1" dirty="0">
                          <a:effectLst/>
                        </a:rPr>
                        <a:t>Recall</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dirty="0">
                          <a:effectLst/>
                        </a:rPr>
                        <a:t>0.934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424563615"/>
                  </a:ext>
                </a:extLst>
              </a:tr>
              <a:tr h="504508">
                <a:tc>
                  <a:txBody>
                    <a:bodyPr/>
                    <a:lstStyle/>
                    <a:p>
                      <a:pPr marL="0" marR="0" algn="ctr">
                        <a:lnSpc>
                          <a:spcPct val="115000"/>
                        </a:lnSpc>
                        <a:spcBef>
                          <a:spcPts val="0"/>
                        </a:spcBef>
                        <a:spcAft>
                          <a:spcPts val="1000"/>
                        </a:spcAft>
                      </a:pPr>
                      <a:r>
                        <a:rPr lang="en-US" sz="1600" b="1" dirty="0">
                          <a:effectLst/>
                        </a:rPr>
                        <a:t>F_1 score</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dirty="0">
                          <a:effectLst/>
                        </a:rPr>
                        <a:t>0.889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477122522"/>
                  </a:ext>
                </a:extLst>
              </a:tr>
              <a:tr h="504508">
                <a:tc>
                  <a:txBody>
                    <a:bodyPr/>
                    <a:lstStyle/>
                    <a:p>
                      <a:pPr marL="0" marR="0" algn="ctr">
                        <a:lnSpc>
                          <a:spcPct val="115000"/>
                        </a:lnSpc>
                        <a:spcBef>
                          <a:spcPts val="0"/>
                        </a:spcBef>
                        <a:spcAft>
                          <a:spcPts val="1000"/>
                        </a:spcAft>
                      </a:pPr>
                      <a:r>
                        <a:rPr lang="en-US" sz="1600" b="1" dirty="0" err="1">
                          <a:effectLst/>
                        </a:rPr>
                        <a:t>mAP</a:t>
                      </a:r>
                      <a:r>
                        <a:rPr lang="en-US" sz="1600" b="1" dirty="0">
                          <a:effectLst/>
                        </a:rPr>
                        <a:t>/</a:t>
                      </a:r>
                      <a:r>
                        <a:rPr lang="en-US" sz="1600" b="1" dirty="0" err="1">
                          <a:effectLst/>
                        </a:rPr>
                        <a:t>wmAP</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dirty="0">
                          <a:effectLst/>
                        </a:rPr>
                        <a:t>0.611/0.870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016530125"/>
                  </a:ext>
                </a:extLst>
              </a:tr>
            </a:tbl>
          </a:graphicData>
        </a:graphic>
      </p:graphicFrame>
    </p:spTree>
    <p:extLst>
      <p:ext uri="{BB962C8B-B14F-4D97-AF65-F5344CB8AC3E}">
        <p14:creationId xmlns:p14="http://schemas.microsoft.com/office/powerpoint/2010/main" val="42216604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37</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Confusion Matrix</a:t>
            </a:r>
          </a:p>
        </p:txBody>
      </p:sp>
      <p:graphicFrame>
        <p:nvGraphicFramePr>
          <p:cNvPr id="11" name="Πίνακας 11">
            <a:extLst>
              <a:ext uri="{FF2B5EF4-FFF2-40B4-BE49-F238E27FC236}">
                <a16:creationId xmlns:a16="http://schemas.microsoft.com/office/drawing/2014/main" id="{5C9965B3-2BF9-4CFB-BA9D-0602F3C2699B}"/>
              </a:ext>
            </a:extLst>
          </p:cNvPr>
          <p:cNvGraphicFramePr>
            <a:graphicFrameLocks noGrp="1"/>
          </p:cNvGraphicFramePr>
          <p:nvPr>
            <p:extLst>
              <p:ext uri="{D42A27DB-BD31-4B8C-83A1-F6EECF244321}">
                <p14:modId xmlns:p14="http://schemas.microsoft.com/office/powerpoint/2010/main" val="141347597"/>
              </p:ext>
            </p:extLst>
          </p:nvPr>
        </p:nvGraphicFramePr>
        <p:xfrm>
          <a:off x="2226148" y="1217613"/>
          <a:ext cx="5600350" cy="2362962"/>
        </p:xfrm>
        <a:graphic>
          <a:graphicData uri="http://schemas.openxmlformats.org/drawingml/2006/table">
            <a:tbl>
              <a:tblPr firstRow="1" bandRow="1">
                <a:tableStyleId>{D7AC3CCA-C797-4891-BE02-D94E43425B78}</a:tableStyleId>
              </a:tblPr>
              <a:tblGrid>
                <a:gridCol w="1120070">
                  <a:extLst>
                    <a:ext uri="{9D8B030D-6E8A-4147-A177-3AD203B41FA5}">
                      <a16:colId xmlns:a16="http://schemas.microsoft.com/office/drawing/2014/main" val="3780007425"/>
                    </a:ext>
                  </a:extLst>
                </a:gridCol>
                <a:gridCol w="1120070">
                  <a:extLst>
                    <a:ext uri="{9D8B030D-6E8A-4147-A177-3AD203B41FA5}">
                      <a16:colId xmlns:a16="http://schemas.microsoft.com/office/drawing/2014/main" val="3189806158"/>
                    </a:ext>
                  </a:extLst>
                </a:gridCol>
                <a:gridCol w="1120070">
                  <a:extLst>
                    <a:ext uri="{9D8B030D-6E8A-4147-A177-3AD203B41FA5}">
                      <a16:colId xmlns:a16="http://schemas.microsoft.com/office/drawing/2014/main" val="4150624327"/>
                    </a:ext>
                  </a:extLst>
                </a:gridCol>
                <a:gridCol w="1120070">
                  <a:extLst>
                    <a:ext uri="{9D8B030D-6E8A-4147-A177-3AD203B41FA5}">
                      <a16:colId xmlns:a16="http://schemas.microsoft.com/office/drawing/2014/main" val="2011732224"/>
                    </a:ext>
                  </a:extLst>
                </a:gridCol>
                <a:gridCol w="1120070">
                  <a:extLst>
                    <a:ext uri="{9D8B030D-6E8A-4147-A177-3AD203B41FA5}">
                      <a16:colId xmlns:a16="http://schemas.microsoft.com/office/drawing/2014/main" val="1103554586"/>
                    </a:ext>
                  </a:extLst>
                </a:gridCol>
              </a:tblGrid>
              <a:tr h="370840">
                <a:tc>
                  <a:txBody>
                    <a:bodyPr/>
                    <a:lstStyle/>
                    <a:p>
                      <a:pPr algn="ctr"/>
                      <a:r>
                        <a:rPr lang="en-US" b="1" dirty="0"/>
                        <a:t>Person</a:t>
                      </a:r>
                    </a:p>
                  </a:txBody>
                  <a:tcPr/>
                </a:tc>
                <a:tc>
                  <a:txBody>
                    <a:bodyPr/>
                    <a:lstStyle/>
                    <a:p>
                      <a:pPr algn="ctr"/>
                      <a:r>
                        <a:rPr lang="en-US" dirty="0">
                          <a:solidFill>
                            <a:srgbClr val="FF0000"/>
                          </a:solidFill>
                        </a:rPr>
                        <a:t>4829</a:t>
                      </a:r>
                    </a:p>
                  </a:txBody>
                  <a:tcPr/>
                </a:tc>
                <a:tc>
                  <a:txBody>
                    <a:bodyPr/>
                    <a:lstStyle/>
                    <a:p>
                      <a:pPr algn="ctr"/>
                      <a:r>
                        <a:rPr lang="en-US" b="0" dirty="0"/>
                        <a:t>582</a:t>
                      </a:r>
                    </a:p>
                  </a:txBody>
                  <a:tcPr/>
                </a:tc>
                <a:tc>
                  <a:txBody>
                    <a:bodyPr/>
                    <a:lstStyle/>
                    <a:p>
                      <a:pPr algn="ctr"/>
                      <a:r>
                        <a:rPr lang="en-US" b="0" dirty="0"/>
                        <a:t>0</a:t>
                      </a:r>
                    </a:p>
                  </a:txBody>
                  <a:tcPr/>
                </a:tc>
                <a:tc>
                  <a:txBody>
                    <a:bodyPr/>
                    <a:lstStyle/>
                    <a:p>
                      <a:pPr algn="ctr"/>
                      <a:r>
                        <a:rPr lang="en-US" b="0" dirty="0"/>
                        <a:t>0</a:t>
                      </a:r>
                    </a:p>
                  </a:txBody>
                  <a:tcPr/>
                </a:tc>
                <a:extLst>
                  <a:ext uri="{0D108BD9-81ED-4DB2-BD59-A6C34878D82A}">
                    <a16:rowId xmlns:a16="http://schemas.microsoft.com/office/drawing/2014/main" val="3566241425"/>
                  </a:ext>
                </a:extLst>
              </a:tr>
              <a:tr h="370840">
                <a:tc>
                  <a:txBody>
                    <a:bodyPr/>
                    <a:lstStyle/>
                    <a:p>
                      <a:pPr algn="ctr"/>
                      <a:r>
                        <a:rPr lang="en-US" b="1" dirty="0"/>
                        <a:t>Biker</a:t>
                      </a:r>
                    </a:p>
                  </a:txBody>
                  <a:tcPr/>
                </a:tc>
                <a:tc>
                  <a:txBody>
                    <a:bodyPr/>
                    <a:lstStyle/>
                    <a:p>
                      <a:pPr algn="ctr"/>
                      <a:r>
                        <a:rPr lang="en-US" dirty="0"/>
                        <a:t>415</a:t>
                      </a:r>
                    </a:p>
                  </a:txBody>
                  <a:tcPr/>
                </a:tc>
                <a:tc>
                  <a:txBody>
                    <a:bodyPr/>
                    <a:lstStyle/>
                    <a:p>
                      <a:pPr algn="ctr"/>
                      <a:r>
                        <a:rPr lang="en-US" b="1" dirty="0">
                          <a:solidFill>
                            <a:srgbClr val="FF0000"/>
                          </a:solidFill>
                        </a:rPr>
                        <a:t>738</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511487850"/>
                  </a:ext>
                </a:extLst>
              </a:tr>
              <a:tr h="370840">
                <a:tc>
                  <a:txBody>
                    <a:bodyPr/>
                    <a:lstStyle/>
                    <a:p>
                      <a:pPr algn="ctr"/>
                      <a:r>
                        <a:rPr lang="en-US" b="1" dirty="0"/>
                        <a:t>Bus</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b="1" dirty="0">
                          <a:solidFill>
                            <a:srgbClr val="FF0000"/>
                          </a:solidFill>
                        </a:rPr>
                        <a:t>22</a:t>
                      </a:r>
                    </a:p>
                  </a:txBody>
                  <a:tcPr/>
                </a:tc>
                <a:tc>
                  <a:txBody>
                    <a:bodyPr/>
                    <a:lstStyle/>
                    <a:p>
                      <a:pPr algn="ctr"/>
                      <a:r>
                        <a:rPr lang="en-US" dirty="0"/>
                        <a:t>0</a:t>
                      </a:r>
                    </a:p>
                  </a:txBody>
                  <a:tcPr/>
                </a:tc>
                <a:extLst>
                  <a:ext uri="{0D108BD9-81ED-4DB2-BD59-A6C34878D82A}">
                    <a16:rowId xmlns:a16="http://schemas.microsoft.com/office/drawing/2014/main" val="500862288"/>
                  </a:ext>
                </a:extLst>
              </a:tr>
              <a:tr h="370840">
                <a:tc>
                  <a:txBody>
                    <a:bodyPr/>
                    <a:lstStyle/>
                    <a:p>
                      <a:pPr algn="ctr"/>
                      <a:r>
                        <a:rPr lang="en-US" b="1" dirty="0"/>
                        <a:t>Car</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8</a:t>
                      </a:r>
                    </a:p>
                  </a:txBody>
                  <a:tcPr/>
                </a:tc>
                <a:tc>
                  <a:txBody>
                    <a:bodyPr/>
                    <a:lstStyle/>
                    <a:p>
                      <a:pPr algn="ctr"/>
                      <a:r>
                        <a:rPr lang="en-US" b="1" dirty="0">
                          <a:solidFill>
                            <a:srgbClr val="FF0000"/>
                          </a:solidFill>
                        </a:rPr>
                        <a:t>14</a:t>
                      </a:r>
                    </a:p>
                  </a:txBody>
                  <a:tcPr/>
                </a:tc>
                <a:extLst>
                  <a:ext uri="{0D108BD9-81ED-4DB2-BD59-A6C34878D82A}">
                    <a16:rowId xmlns:a16="http://schemas.microsoft.com/office/drawing/2014/main" val="2697418587"/>
                  </a:ext>
                </a:extLst>
              </a:tr>
              <a:tr h="370840">
                <a:tc>
                  <a:txBody>
                    <a:bodyPr/>
                    <a:lstStyle/>
                    <a:p>
                      <a:pPr algn="ctr"/>
                      <a:r>
                        <a:rPr lang="en-US" b="1" dirty="0"/>
                        <a:t>None</a:t>
                      </a:r>
                    </a:p>
                  </a:txBody>
                  <a:tcPr/>
                </a:tc>
                <a:tc>
                  <a:txBody>
                    <a:bodyPr/>
                    <a:lstStyle/>
                    <a:p>
                      <a:pPr algn="ctr"/>
                      <a:r>
                        <a:rPr lang="en-US" dirty="0"/>
                        <a:t>643</a:t>
                      </a:r>
                    </a:p>
                  </a:txBody>
                  <a:tcPr/>
                </a:tc>
                <a:tc>
                  <a:txBody>
                    <a:bodyPr/>
                    <a:lstStyle/>
                    <a:p>
                      <a:pPr algn="ctr"/>
                      <a:r>
                        <a:rPr lang="en-US" dirty="0"/>
                        <a:t>122</a:t>
                      </a:r>
                    </a:p>
                  </a:txBody>
                  <a:tcPr/>
                </a:tc>
                <a:tc>
                  <a:txBody>
                    <a:bodyPr/>
                    <a:lstStyle/>
                    <a:p>
                      <a:pPr algn="ctr"/>
                      <a:r>
                        <a:rPr lang="en-US" dirty="0"/>
                        <a:t>1</a:t>
                      </a:r>
                    </a:p>
                  </a:txBody>
                  <a:tcPr/>
                </a:tc>
                <a:tc>
                  <a:txBody>
                    <a:bodyPr/>
                    <a:lstStyle/>
                    <a:p>
                      <a:pPr algn="ctr"/>
                      <a:r>
                        <a:rPr lang="en-US" dirty="0"/>
                        <a:t>6</a:t>
                      </a:r>
                    </a:p>
                  </a:txBody>
                  <a:tcPr/>
                </a:tc>
                <a:extLst>
                  <a:ext uri="{0D108BD9-81ED-4DB2-BD59-A6C34878D82A}">
                    <a16:rowId xmlns:a16="http://schemas.microsoft.com/office/drawing/2014/main" val="2402914581"/>
                  </a:ext>
                </a:extLst>
              </a:tr>
              <a:tr h="370840">
                <a:tc>
                  <a:txBody>
                    <a:bodyPr/>
                    <a:lstStyle/>
                    <a:p>
                      <a:pPr algn="ctr"/>
                      <a:endParaRPr lang="en-US" b="1" dirty="0"/>
                    </a:p>
                  </a:txBody>
                  <a:tcPr/>
                </a:tc>
                <a:tc>
                  <a:txBody>
                    <a:bodyPr/>
                    <a:lstStyle/>
                    <a:p>
                      <a:pPr algn="ctr"/>
                      <a:r>
                        <a:rPr lang="en-US" b="1" dirty="0"/>
                        <a:t>Person</a:t>
                      </a:r>
                    </a:p>
                  </a:txBody>
                  <a:tcPr/>
                </a:tc>
                <a:tc>
                  <a:txBody>
                    <a:bodyPr/>
                    <a:lstStyle/>
                    <a:p>
                      <a:pPr algn="ctr"/>
                      <a:r>
                        <a:rPr lang="en-US" b="1" dirty="0"/>
                        <a:t>Biker</a:t>
                      </a:r>
                    </a:p>
                  </a:txBody>
                  <a:tcPr/>
                </a:tc>
                <a:tc>
                  <a:txBody>
                    <a:bodyPr/>
                    <a:lstStyle/>
                    <a:p>
                      <a:pPr algn="ctr"/>
                      <a:r>
                        <a:rPr lang="en-US" b="1" dirty="0"/>
                        <a:t>Bus</a:t>
                      </a:r>
                    </a:p>
                  </a:txBody>
                  <a:tcPr/>
                </a:tc>
                <a:tc>
                  <a:txBody>
                    <a:bodyPr/>
                    <a:lstStyle/>
                    <a:p>
                      <a:pPr algn="ctr"/>
                      <a:r>
                        <a:rPr lang="en-US" b="1" dirty="0"/>
                        <a:t>Car</a:t>
                      </a:r>
                    </a:p>
                  </a:txBody>
                  <a:tcPr/>
                </a:tc>
                <a:extLst>
                  <a:ext uri="{0D108BD9-81ED-4DB2-BD59-A6C34878D82A}">
                    <a16:rowId xmlns:a16="http://schemas.microsoft.com/office/drawing/2014/main" val="432272530"/>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ADC7CF6-7133-4CEF-B06D-D10DFDD09B6C}"/>
                  </a:ext>
                </a:extLst>
              </p:cNvPr>
              <p:cNvSpPr txBox="1"/>
              <p:nvPr/>
            </p:nvSpPr>
            <p:spPr>
              <a:xfrm>
                <a:off x="1543050" y="3779837"/>
                <a:ext cx="6858000" cy="304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𝑝𝑒𝑟𝑠𝑜𝑛</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4829</m:t>
                          </m:r>
                        </m:num>
                        <m:den>
                          <m:r>
                            <a:rPr lang="en-US" b="0" i="1" smtClean="0">
                              <a:latin typeface="Cambria Math" panose="02040503050406030204" pitchFamily="18" charset="0"/>
                            </a:rPr>
                            <m:t>4829+415</m:t>
                          </m:r>
                        </m:den>
                      </m:f>
                      <m:r>
                        <a:rPr lang="en-US" b="0" i="1" smtClean="0">
                          <a:latin typeface="Cambria Math" panose="02040503050406030204" pitchFamily="18" charset="0"/>
                        </a:rPr>
                        <m:t>=0.920 </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𝑏𝑖𝑘𝑒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738</m:t>
                          </m:r>
                        </m:num>
                        <m:den>
                          <m:r>
                            <a:rPr lang="en-US" b="0" i="1" smtClean="0">
                              <a:latin typeface="Cambria Math" panose="02040503050406030204" pitchFamily="18" charset="0"/>
                            </a:rPr>
                            <m:t>738+582</m:t>
                          </m:r>
                        </m:den>
                      </m:f>
                      <m:r>
                        <a:rPr lang="en-US" b="0" i="1" smtClean="0">
                          <a:latin typeface="Cambria Math" panose="02040503050406030204" pitchFamily="18" charset="0"/>
                        </a:rPr>
                        <m:t>=0.559</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14</m:t>
                          </m:r>
                        </m:num>
                        <m:den>
                          <m:r>
                            <a:rPr lang="en-US" b="0" i="1" smtClean="0">
                              <a:latin typeface="Cambria Math" panose="02040503050406030204" pitchFamily="18" charset="0"/>
                            </a:rPr>
                            <m:t>14</m:t>
                          </m:r>
                        </m:den>
                      </m:f>
                      <m:r>
                        <a:rPr lang="en-US" b="0" i="1" smtClean="0">
                          <a:latin typeface="Cambria Math" panose="02040503050406030204" pitchFamily="18" charset="0"/>
                        </a:rPr>
                        <m:t>=1</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22</m:t>
                          </m:r>
                        </m:num>
                        <m:den>
                          <m:r>
                            <a:rPr lang="en-US" b="0" i="1" smtClean="0">
                              <a:latin typeface="Cambria Math" panose="02040503050406030204" pitchFamily="18" charset="0"/>
                            </a:rPr>
                            <m:t>22+8</m:t>
                          </m:r>
                        </m:den>
                      </m:f>
                      <m:r>
                        <a:rPr lang="en-US" b="0" i="1" smtClean="0">
                          <a:latin typeface="Cambria Math" panose="02040503050406030204" pitchFamily="18" charset="0"/>
                        </a:rPr>
                        <m:t>=0.7333</m:t>
                      </m:r>
                    </m:oMath>
                  </m:oMathPara>
                </a14:m>
                <a:endParaRPr lang="en-US" dirty="0"/>
              </a:p>
            </p:txBody>
          </p:sp>
        </mc:Choice>
        <mc:Fallback xmlns="">
          <p:sp>
            <p:nvSpPr>
              <p:cNvPr id="6" name="TextBox 5">
                <a:extLst>
                  <a:ext uri="{FF2B5EF4-FFF2-40B4-BE49-F238E27FC236}">
                    <a16:creationId xmlns:a16="http://schemas.microsoft.com/office/drawing/2014/main" id="{0ADC7CF6-7133-4CEF-B06D-D10DFDD09B6C}"/>
                  </a:ext>
                </a:extLst>
              </p:cNvPr>
              <p:cNvSpPr txBox="1">
                <a:spLocks noRot="1" noChangeAspect="1" noMove="1" noResize="1" noEditPoints="1" noAdjustHandles="1" noChangeArrowheads="1" noChangeShapeType="1" noTextEdit="1"/>
              </p:cNvSpPr>
              <p:nvPr/>
            </p:nvSpPr>
            <p:spPr>
              <a:xfrm>
                <a:off x="1543050" y="3779837"/>
                <a:ext cx="6858000" cy="3040832"/>
              </a:xfrm>
              <a:prstGeom prst="rect">
                <a:avLst/>
              </a:prstGeom>
              <a:blipFill>
                <a:blip r:embed="rId3"/>
                <a:stretch>
                  <a:fillRect/>
                </a:stretch>
              </a:blipFill>
            </p:spPr>
            <p:txBody>
              <a:bodyPr/>
              <a:lstStyle/>
              <a:p>
                <a:r>
                  <a:rPr lang="en-US">
                    <a:noFill/>
                  </a:rPr>
                  <a:t> </a:t>
                </a:r>
              </a:p>
            </p:txBody>
          </p:sp>
        </mc:Fallback>
      </mc:AlternateContent>
      <p:sp>
        <p:nvSpPr>
          <p:cNvPr id="9" name="タイトル 8">
            <a:extLst>
              <a:ext uri="{FF2B5EF4-FFF2-40B4-BE49-F238E27FC236}">
                <a16:creationId xmlns:a16="http://schemas.microsoft.com/office/drawing/2014/main" id="{456A0401-37BA-6581-14DF-CF493D0638AD}"/>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Retina Evaluation</a:t>
            </a:r>
          </a:p>
        </p:txBody>
      </p:sp>
    </p:spTree>
    <p:extLst>
      <p:ext uri="{BB962C8B-B14F-4D97-AF65-F5344CB8AC3E}">
        <p14:creationId xmlns:p14="http://schemas.microsoft.com/office/powerpoint/2010/main" val="2831494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38</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Training/Evaluation</a:t>
            </a:r>
          </a:p>
        </p:txBody>
      </p:sp>
      <p:sp>
        <p:nvSpPr>
          <p:cNvPr id="9" name="タイトル 8">
            <a:extLst>
              <a:ext uri="{FF2B5EF4-FFF2-40B4-BE49-F238E27FC236}">
                <a16:creationId xmlns:a16="http://schemas.microsoft.com/office/drawing/2014/main" id="{CC537B3A-68AB-5DB9-3A35-5D59244B98EA}"/>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Retina Training/Evaluation</a:t>
            </a:r>
          </a:p>
        </p:txBody>
      </p:sp>
      <p:graphicFrame>
        <p:nvGraphicFramePr>
          <p:cNvPr id="7" name="Πίνακας 6">
            <a:extLst>
              <a:ext uri="{FF2B5EF4-FFF2-40B4-BE49-F238E27FC236}">
                <a16:creationId xmlns:a16="http://schemas.microsoft.com/office/drawing/2014/main" id="{61CE52AD-A409-0D6A-EB56-4347732F163B}"/>
              </a:ext>
            </a:extLst>
          </p:cNvPr>
          <p:cNvGraphicFramePr>
            <a:graphicFrameLocks noGrp="1"/>
          </p:cNvGraphicFramePr>
          <p:nvPr>
            <p:extLst>
              <p:ext uri="{D42A27DB-BD31-4B8C-83A1-F6EECF244321}">
                <p14:modId xmlns:p14="http://schemas.microsoft.com/office/powerpoint/2010/main" val="1088936895"/>
              </p:ext>
            </p:extLst>
          </p:nvPr>
        </p:nvGraphicFramePr>
        <p:xfrm>
          <a:off x="2090736" y="1754186"/>
          <a:ext cx="6073776" cy="3457008"/>
        </p:xfrm>
        <a:graphic>
          <a:graphicData uri="http://schemas.openxmlformats.org/drawingml/2006/table">
            <a:tbl>
              <a:tblPr firstRow="1" bandRow="1">
                <a:tableStyleId>{5C22544A-7EE6-4342-B048-85BDC9FD1C3A}</a:tableStyleId>
              </a:tblPr>
              <a:tblGrid>
                <a:gridCol w="3036888">
                  <a:extLst>
                    <a:ext uri="{9D8B030D-6E8A-4147-A177-3AD203B41FA5}">
                      <a16:colId xmlns:a16="http://schemas.microsoft.com/office/drawing/2014/main" val="574774388"/>
                    </a:ext>
                  </a:extLst>
                </a:gridCol>
                <a:gridCol w="3036888">
                  <a:extLst>
                    <a:ext uri="{9D8B030D-6E8A-4147-A177-3AD203B41FA5}">
                      <a16:colId xmlns:a16="http://schemas.microsoft.com/office/drawing/2014/main" val="2725246369"/>
                    </a:ext>
                  </a:extLst>
                </a:gridCol>
              </a:tblGrid>
              <a:tr h="576168">
                <a:tc>
                  <a:txBody>
                    <a:bodyPr/>
                    <a:lstStyle/>
                    <a:p>
                      <a:pPr marL="0" marR="0" algn="ctr">
                        <a:lnSpc>
                          <a:spcPct val="115000"/>
                        </a:lnSpc>
                        <a:spcBef>
                          <a:spcPts val="0"/>
                        </a:spcBef>
                        <a:spcAft>
                          <a:spcPts val="1000"/>
                        </a:spcAft>
                      </a:pPr>
                      <a:r>
                        <a:rPr lang="en-US" sz="1600" b="1" dirty="0">
                          <a:effectLst/>
                        </a:rPr>
                        <a:t>Metric</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a:effectLst/>
                        </a:rPr>
                        <a:t>Simple split (0.7 threshold)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469542704"/>
                  </a:ext>
                </a:extLst>
              </a:tr>
              <a:tr h="576168">
                <a:tc>
                  <a:txBody>
                    <a:bodyPr/>
                    <a:lstStyle/>
                    <a:p>
                      <a:pPr marL="0" marR="0" algn="ctr">
                        <a:lnSpc>
                          <a:spcPct val="115000"/>
                        </a:lnSpc>
                        <a:spcBef>
                          <a:spcPts val="0"/>
                        </a:spcBef>
                        <a:spcAft>
                          <a:spcPts val="1000"/>
                        </a:spcAft>
                      </a:pPr>
                      <a:r>
                        <a:rPr lang="en-US" sz="1600" b="1" dirty="0">
                          <a:effectLst/>
                        </a:rPr>
                        <a:t>Accuracy</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a:effectLst/>
                        </a:rPr>
                        <a:t>0.746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852069978"/>
                  </a:ext>
                </a:extLst>
              </a:tr>
              <a:tr h="576168">
                <a:tc>
                  <a:txBody>
                    <a:bodyPr/>
                    <a:lstStyle/>
                    <a:p>
                      <a:pPr marL="0" marR="0" algn="ctr">
                        <a:lnSpc>
                          <a:spcPct val="115000"/>
                        </a:lnSpc>
                        <a:spcBef>
                          <a:spcPts val="0"/>
                        </a:spcBef>
                        <a:spcAft>
                          <a:spcPts val="1000"/>
                        </a:spcAft>
                      </a:pPr>
                      <a:r>
                        <a:rPr lang="en-US" sz="1600" b="1" dirty="0">
                          <a:effectLst/>
                        </a:rPr>
                        <a:t>Precision</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dirty="0">
                          <a:effectLst/>
                        </a:rPr>
                        <a:t>0.776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543228717"/>
                  </a:ext>
                </a:extLst>
              </a:tr>
              <a:tr h="576168">
                <a:tc>
                  <a:txBody>
                    <a:bodyPr/>
                    <a:lstStyle/>
                    <a:p>
                      <a:pPr marL="0" marR="0" algn="ctr">
                        <a:lnSpc>
                          <a:spcPct val="115000"/>
                        </a:lnSpc>
                        <a:spcBef>
                          <a:spcPts val="0"/>
                        </a:spcBef>
                        <a:spcAft>
                          <a:spcPts val="1000"/>
                        </a:spcAft>
                      </a:pPr>
                      <a:r>
                        <a:rPr lang="en-US" sz="1600" b="1" dirty="0">
                          <a:effectLst/>
                        </a:rPr>
                        <a:t>Recall</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dirty="0">
                          <a:effectLst/>
                        </a:rPr>
                        <a:t>0.950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38257825"/>
                  </a:ext>
                </a:extLst>
              </a:tr>
              <a:tr h="576168">
                <a:tc>
                  <a:txBody>
                    <a:bodyPr/>
                    <a:lstStyle/>
                    <a:p>
                      <a:pPr marL="0" marR="0" algn="ctr">
                        <a:lnSpc>
                          <a:spcPct val="115000"/>
                        </a:lnSpc>
                        <a:spcBef>
                          <a:spcPts val="0"/>
                        </a:spcBef>
                        <a:spcAft>
                          <a:spcPts val="1000"/>
                        </a:spcAft>
                      </a:pPr>
                      <a:r>
                        <a:rPr lang="en-US" sz="1600" b="1" dirty="0">
                          <a:effectLst/>
                        </a:rPr>
                        <a:t>F_1 score</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dirty="0">
                          <a:effectLst/>
                        </a:rPr>
                        <a:t>0.854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530503285"/>
                  </a:ext>
                </a:extLst>
              </a:tr>
              <a:tr h="576168">
                <a:tc>
                  <a:txBody>
                    <a:bodyPr/>
                    <a:lstStyle/>
                    <a:p>
                      <a:pPr marL="0" marR="0" algn="ctr">
                        <a:lnSpc>
                          <a:spcPct val="115000"/>
                        </a:lnSpc>
                        <a:spcBef>
                          <a:spcPts val="0"/>
                        </a:spcBef>
                        <a:spcAft>
                          <a:spcPts val="1000"/>
                        </a:spcAft>
                      </a:pPr>
                      <a:r>
                        <a:rPr lang="en-US" sz="1600" b="1" dirty="0" err="1">
                          <a:effectLst/>
                        </a:rPr>
                        <a:t>mAP</a:t>
                      </a:r>
                      <a:r>
                        <a:rPr lang="en-US" sz="1600" b="1" dirty="0">
                          <a:effectLst/>
                        </a:rPr>
                        <a:t>/</a:t>
                      </a:r>
                      <a:r>
                        <a:rPr lang="en-US" sz="1600" b="1" dirty="0" err="1">
                          <a:effectLst/>
                        </a:rPr>
                        <a:t>wmAP</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dirty="0">
                          <a:effectLst/>
                        </a:rPr>
                        <a:t>0.596/0.847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605278572"/>
                  </a:ext>
                </a:extLst>
              </a:tr>
            </a:tbl>
          </a:graphicData>
        </a:graphic>
      </p:graphicFrame>
    </p:spTree>
    <p:extLst>
      <p:ext uri="{BB962C8B-B14F-4D97-AF65-F5344CB8AC3E}">
        <p14:creationId xmlns:p14="http://schemas.microsoft.com/office/powerpoint/2010/main" val="12156212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39</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Confusion Matrix</a:t>
            </a:r>
          </a:p>
        </p:txBody>
      </p:sp>
      <p:sp>
        <p:nvSpPr>
          <p:cNvPr id="9" name="タイトル 8">
            <a:extLst>
              <a:ext uri="{FF2B5EF4-FFF2-40B4-BE49-F238E27FC236}">
                <a16:creationId xmlns:a16="http://schemas.microsoft.com/office/drawing/2014/main" id="{456A0401-37BA-6581-14DF-CF493D0638AD}"/>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Retina Evaluation</a:t>
            </a:r>
          </a:p>
        </p:txBody>
      </p:sp>
      <p:graphicFrame>
        <p:nvGraphicFramePr>
          <p:cNvPr id="12" name="Πίνακας 11">
            <a:extLst>
              <a:ext uri="{FF2B5EF4-FFF2-40B4-BE49-F238E27FC236}">
                <a16:creationId xmlns:a16="http://schemas.microsoft.com/office/drawing/2014/main" id="{CD89C90D-3F7D-E42B-073C-9F62A58172DE}"/>
              </a:ext>
            </a:extLst>
          </p:cNvPr>
          <p:cNvGraphicFramePr>
            <a:graphicFrameLocks noGrp="1"/>
          </p:cNvGraphicFramePr>
          <p:nvPr>
            <p:extLst>
              <p:ext uri="{D42A27DB-BD31-4B8C-83A1-F6EECF244321}">
                <p14:modId xmlns:p14="http://schemas.microsoft.com/office/powerpoint/2010/main" val="800881380"/>
              </p:ext>
            </p:extLst>
          </p:nvPr>
        </p:nvGraphicFramePr>
        <p:xfrm>
          <a:off x="2354437" y="2787269"/>
          <a:ext cx="5600350" cy="2362962"/>
        </p:xfrm>
        <a:graphic>
          <a:graphicData uri="http://schemas.openxmlformats.org/drawingml/2006/table">
            <a:tbl>
              <a:tblPr firstRow="1" bandRow="1">
                <a:tableStyleId>{D7AC3CCA-C797-4891-BE02-D94E43425B78}</a:tableStyleId>
              </a:tblPr>
              <a:tblGrid>
                <a:gridCol w="1120070">
                  <a:extLst>
                    <a:ext uri="{9D8B030D-6E8A-4147-A177-3AD203B41FA5}">
                      <a16:colId xmlns:a16="http://schemas.microsoft.com/office/drawing/2014/main" val="3780007425"/>
                    </a:ext>
                  </a:extLst>
                </a:gridCol>
                <a:gridCol w="1120070">
                  <a:extLst>
                    <a:ext uri="{9D8B030D-6E8A-4147-A177-3AD203B41FA5}">
                      <a16:colId xmlns:a16="http://schemas.microsoft.com/office/drawing/2014/main" val="3189806158"/>
                    </a:ext>
                  </a:extLst>
                </a:gridCol>
                <a:gridCol w="1120070">
                  <a:extLst>
                    <a:ext uri="{9D8B030D-6E8A-4147-A177-3AD203B41FA5}">
                      <a16:colId xmlns:a16="http://schemas.microsoft.com/office/drawing/2014/main" val="4150624327"/>
                    </a:ext>
                  </a:extLst>
                </a:gridCol>
                <a:gridCol w="1120070">
                  <a:extLst>
                    <a:ext uri="{9D8B030D-6E8A-4147-A177-3AD203B41FA5}">
                      <a16:colId xmlns:a16="http://schemas.microsoft.com/office/drawing/2014/main" val="2011732224"/>
                    </a:ext>
                  </a:extLst>
                </a:gridCol>
                <a:gridCol w="1120070">
                  <a:extLst>
                    <a:ext uri="{9D8B030D-6E8A-4147-A177-3AD203B41FA5}">
                      <a16:colId xmlns:a16="http://schemas.microsoft.com/office/drawing/2014/main" val="1103554586"/>
                    </a:ext>
                  </a:extLst>
                </a:gridCol>
              </a:tblGrid>
              <a:tr h="370840">
                <a:tc>
                  <a:txBody>
                    <a:bodyPr/>
                    <a:lstStyle/>
                    <a:p>
                      <a:pPr algn="ctr"/>
                      <a:r>
                        <a:rPr lang="en-US" b="1" dirty="0"/>
                        <a:t>Person</a:t>
                      </a:r>
                    </a:p>
                  </a:txBody>
                  <a:tcPr/>
                </a:tc>
                <a:tc>
                  <a:txBody>
                    <a:bodyPr/>
                    <a:lstStyle/>
                    <a:p>
                      <a:pPr algn="ctr"/>
                      <a:r>
                        <a:rPr lang="en-US" dirty="0">
                          <a:solidFill>
                            <a:srgbClr val="FF0000"/>
                          </a:solidFill>
                        </a:rPr>
                        <a:t>4661</a:t>
                      </a:r>
                    </a:p>
                  </a:txBody>
                  <a:tcPr/>
                </a:tc>
                <a:tc>
                  <a:txBody>
                    <a:bodyPr/>
                    <a:lstStyle/>
                    <a:p>
                      <a:pPr algn="ctr"/>
                      <a:r>
                        <a:rPr lang="en-US" b="0" dirty="0"/>
                        <a:t>898</a:t>
                      </a:r>
                    </a:p>
                  </a:txBody>
                  <a:tcPr/>
                </a:tc>
                <a:tc>
                  <a:txBody>
                    <a:bodyPr/>
                    <a:lstStyle/>
                    <a:p>
                      <a:pPr algn="ctr"/>
                      <a:r>
                        <a:rPr lang="en-US" b="0" dirty="0"/>
                        <a:t>0</a:t>
                      </a:r>
                    </a:p>
                  </a:txBody>
                  <a:tcPr/>
                </a:tc>
                <a:tc>
                  <a:txBody>
                    <a:bodyPr/>
                    <a:lstStyle/>
                    <a:p>
                      <a:pPr algn="ctr"/>
                      <a:r>
                        <a:rPr lang="en-US" b="0" dirty="0"/>
                        <a:t>0</a:t>
                      </a:r>
                    </a:p>
                  </a:txBody>
                  <a:tcPr/>
                </a:tc>
                <a:extLst>
                  <a:ext uri="{0D108BD9-81ED-4DB2-BD59-A6C34878D82A}">
                    <a16:rowId xmlns:a16="http://schemas.microsoft.com/office/drawing/2014/main" val="3566241425"/>
                  </a:ext>
                </a:extLst>
              </a:tr>
              <a:tr h="370840">
                <a:tc>
                  <a:txBody>
                    <a:bodyPr/>
                    <a:lstStyle/>
                    <a:p>
                      <a:pPr algn="ctr"/>
                      <a:r>
                        <a:rPr lang="en-US" b="1" dirty="0"/>
                        <a:t>Biker</a:t>
                      </a:r>
                    </a:p>
                  </a:txBody>
                  <a:tcPr/>
                </a:tc>
                <a:tc>
                  <a:txBody>
                    <a:bodyPr/>
                    <a:lstStyle/>
                    <a:p>
                      <a:pPr algn="ctr"/>
                      <a:r>
                        <a:rPr lang="en-US" dirty="0"/>
                        <a:t>630</a:t>
                      </a:r>
                    </a:p>
                  </a:txBody>
                  <a:tcPr/>
                </a:tc>
                <a:tc>
                  <a:txBody>
                    <a:bodyPr/>
                    <a:lstStyle/>
                    <a:p>
                      <a:pPr algn="ctr"/>
                      <a:r>
                        <a:rPr lang="en-US" b="1" dirty="0">
                          <a:solidFill>
                            <a:srgbClr val="FF0000"/>
                          </a:solidFill>
                        </a:rPr>
                        <a:t>661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511487850"/>
                  </a:ext>
                </a:extLst>
              </a:tr>
              <a:tr h="370840">
                <a:tc>
                  <a:txBody>
                    <a:bodyPr/>
                    <a:lstStyle/>
                    <a:p>
                      <a:pPr algn="ctr"/>
                      <a:r>
                        <a:rPr lang="en-US" b="1" dirty="0"/>
                        <a:t>Bus</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b="1" dirty="0">
                          <a:solidFill>
                            <a:srgbClr val="FF0000"/>
                          </a:solidFill>
                        </a:rPr>
                        <a:t>25</a:t>
                      </a:r>
                    </a:p>
                  </a:txBody>
                  <a:tcPr/>
                </a:tc>
                <a:tc>
                  <a:txBody>
                    <a:bodyPr/>
                    <a:lstStyle/>
                    <a:p>
                      <a:pPr algn="ctr"/>
                      <a:r>
                        <a:rPr lang="en-US" dirty="0"/>
                        <a:t>0</a:t>
                      </a:r>
                    </a:p>
                  </a:txBody>
                  <a:tcPr/>
                </a:tc>
                <a:extLst>
                  <a:ext uri="{0D108BD9-81ED-4DB2-BD59-A6C34878D82A}">
                    <a16:rowId xmlns:a16="http://schemas.microsoft.com/office/drawing/2014/main" val="500862288"/>
                  </a:ext>
                </a:extLst>
              </a:tr>
              <a:tr h="370840">
                <a:tc>
                  <a:txBody>
                    <a:bodyPr/>
                    <a:lstStyle/>
                    <a:p>
                      <a:pPr algn="ctr"/>
                      <a:r>
                        <a:rPr lang="en-US" b="1" dirty="0"/>
                        <a:t>Car</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6</a:t>
                      </a:r>
                    </a:p>
                  </a:txBody>
                  <a:tcPr/>
                </a:tc>
                <a:tc>
                  <a:txBody>
                    <a:bodyPr/>
                    <a:lstStyle/>
                    <a:p>
                      <a:pPr algn="ctr"/>
                      <a:r>
                        <a:rPr lang="en-US" b="1" dirty="0">
                          <a:solidFill>
                            <a:srgbClr val="FF0000"/>
                          </a:solidFill>
                        </a:rPr>
                        <a:t>17</a:t>
                      </a:r>
                    </a:p>
                  </a:txBody>
                  <a:tcPr/>
                </a:tc>
                <a:extLst>
                  <a:ext uri="{0D108BD9-81ED-4DB2-BD59-A6C34878D82A}">
                    <a16:rowId xmlns:a16="http://schemas.microsoft.com/office/drawing/2014/main" val="2697418587"/>
                  </a:ext>
                </a:extLst>
              </a:tr>
              <a:tr h="370840">
                <a:tc>
                  <a:txBody>
                    <a:bodyPr/>
                    <a:lstStyle/>
                    <a:p>
                      <a:pPr algn="ctr"/>
                      <a:r>
                        <a:rPr lang="en-US" b="1" dirty="0"/>
                        <a:t>None</a:t>
                      </a:r>
                    </a:p>
                  </a:txBody>
                  <a:tcPr/>
                </a:tc>
                <a:tc>
                  <a:txBody>
                    <a:bodyPr/>
                    <a:lstStyle/>
                    <a:p>
                      <a:pPr algn="ctr"/>
                      <a:r>
                        <a:rPr lang="en-US" dirty="0"/>
                        <a:t>207</a:t>
                      </a:r>
                    </a:p>
                  </a:txBody>
                  <a:tcPr/>
                </a:tc>
                <a:tc>
                  <a:txBody>
                    <a:bodyPr/>
                    <a:lstStyle/>
                    <a:p>
                      <a:pPr algn="ctr"/>
                      <a:r>
                        <a:rPr lang="en-US" dirty="0"/>
                        <a:t>67</a:t>
                      </a:r>
                    </a:p>
                  </a:txBody>
                  <a:tcPr/>
                </a:tc>
                <a:tc>
                  <a:txBody>
                    <a:bodyPr/>
                    <a:lstStyle/>
                    <a:p>
                      <a:pPr algn="ctr"/>
                      <a:r>
                        <a:rPr lang="en-US" dirty="0"/>
                        <a:t>1</a:t>
                      </a:r>
                    </a:p>
                  </a:txBody>
                  <a:tcPr/>
                </a:tc>
                <a:tc>
                  <a:txBody>
                    <a:bodyPr/>
                    <a:lstStyle/>
                    <a:p>
                      <a:pPr algn="ctr"/>
                      <a:r>
                        <a:rPr lang="en-US" dirty="0"/>
                        <a:t>6</a:t>
                      </a:r>
                    </a:p>
                  </a:txBody>
                  <a:tcPr/>
                </a:tc>
                <a:extLst>
                  <a:ext uri="{0D108BD9-81ED-4DB2-BD59-A6C34878D82A}">
                    <a16:rowId xmlns:a16="http://schemas.microsoft.com/office/drawing/2014/main" val="2402914581"/>
                  </a:ext>
                </a:extLst>
              </a:tr>
              <a:tr h="370840">
                <a:tc>
                  <a:txBody>
                    <a:bodyPr/>
                    <a:lstStyle/>
                    <a:p>
                      <a:pPr algn="ctr"/>
                      <a:endParaRPr lang="en-US" b="1" dirty="0"/>
                    </a:p>
                  </a:txBody>
                  <a:tcPr/>
                </a:tc>
                <a:tc>
                  <a:txBody>
                    <a:bodyPr/>
                    <a:lstStyle/>
                    <a:p>
                      <a:pPr algn="ctr"/>
                      <a:r>
                        <a:rPr lang="en-US" b="1" dirty="0"/>
                        <a:t>Person</a:t>
                      </a:r>
                    </a:p>
                  </a:txBody>
                  <a:tcPr/>
                </a:tc>
                <a:tc>
                  <a:txBody>
                    <a:bodyPr/>
                    <a:lstStyle/>
                    <a:p>
                      <a:pPr algn="ctr"/>
                      <a:r>
                        <a:rPr lang="en-US" b="1" dirty="0"/>
                        <a:t>Biker</a:t>
                      </a:r>
                    </a:p>
                  </a:txBody>
                  <a:tcPr/>
                </a:tc>
                <a:tc>
                  <a:txBody>
                    <a:bodyPr/>
                    <a:lstStyle/>
                    <a:p>
                      <a:pPr algn="ctr"/>
                      <a:r>
                        <a:rPr lang="en-US" b="1" dirty="0"/>
                        <a:t>Bus</a:t>
                      </a:r>
                    </a:p>
                  </a:txBody>
                  <a:tcPr/>
                </a:tc>
                <a:tc>
                  <a:txBody>
                    <a:bodyPr/>
                    <a:lstStyle/>
                    <a:p>
                      <a:pPr algn="ctr"/>
                      <a:r>
                        <a:rPr lang="en-US" b="1" dirty="0"/>
                        <a:t>Car</a:t>
                      </a:r>
                    </a:p>
                  </a:txBody>
                  <a:tcPr/>
                </a:tc>
                <a:extLst>
                  <a:ext uri="{0D108BD9-81ED-4DB2-BD59-A6C34878D82A}">
                    <a16:rowId xmlns:a16="http://schemas.microsoft.com/office/drawing/2014/main" val="432272530"/>
                  </a:ext>
                </a:extLst>
              </a:tr>
            </a:tbl>
          </a:graphicData>
        </a:graphic>
      </p:graphicFrame>
    </p:spTree>
    <p:extLst>
      <p:ext uri="{BB962C8B-B14F-4D97-AF65-F5344CB8AC3E}">
        <p14:creationId xmlns:p14="http://schemas.microsoft.com/office/powerpoint/2010/main" val="3560710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1302" y="695216"/>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4</a:t>
            </a:fld>
            <a:endParaRPr lang="en-US" altLang="en-US"/>
          </a:p>
        </p:txBody>
      </p:sp>
      <p:sp>
        <p:nvSpPr>
          <p:cNvPr id="5" name="TextBox 4">
            <a:extLst>
              <a:ext uri="{FF2B5EF4-FFF2-40B4-BE49-F238E27FC236}">
                <a16:creationId xmlns:a16="http://schemas.microsoft.com/office/drawing/2014/main" id="{ED365629-2D5A-482B-B708-ADEAB170BA9D}"/>
              </a:ext>
            </a:extLst>
          </p:cNvPr>
          <p:cNvSpPr txBox="1"/>
          <p:nvPr/>
        </p:nvSpPr>
        <p:spPr>
          <a:xfrm>
            <a:off x="752474" y="3887331"/>
            <a:ext cx="8575674" cy="338554"/>
          </a:xfrm>
          <a:prstGeom prst="rect">
            <a:avLst/>
          </a:prstGeom>
          <a:noFill/>
        </p:spPr>
        <p:txBody>
          <a:bodyPr wrap="square" rtlCol="0">
            <a:spAutoFit/>
          </a:bodyPr>
          <a:lstStyle/>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D94F2E2D-C1AC-4951-8F35-95D7123BD7ED}"/>
              </a:ext>
            </a:extLst>
          </p:cNvPr>
          <p:cNvSpPr txBox="1">
            <a:spLocks/>
          </p:cNvSpPr>
          <p:nvPr/>
        </p:nvSpPr>
        <p:spPr bwMode="auto">
          <a:xfrm>
            <a:off x="-1" y="-31508"/>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Object Detection</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B944A5A-2F46-FBBE-CFE9-33CE03A987B4}"/>
              </a:ext>
            </a:extLst>
          </p:cNvPr>
          <p:cNvSpPr txBox="1"/>
          <p:nvPr/>
        </p:nvSpPr>
        <p:spPr>
          <a:xfrm>
            <a:off x="2649537" y="4909538"/>
            <a:ext cx="5010149" cy="147732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Evolution of Object detection</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Better electronics = better cameras.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Artificial Intelligence.</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Data Revolution.</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Higher Computational Power.</a:t>
            </a:r>
          </a:p>
        </p:txBody>
      </p:sp>
      <p:pic>
        <p:nvPicPr>
          <p:cNvPr id="7" name="Εικόνα 6">
            <a:extLst>
              <a:ext uri="{FF2B5EF4-FFF2-40B4-BE49-F238E27FC236}">
                <a16:creationId xmlns:a16="http://schemas.microsoft.com/office/drawing/2014/main" id="{79F48204-1CA3-B3A0-21FF-027CFA471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0112" y="1563405"/>
            <a:ext cx="2889231" cy="2936595"/>
          </a:xfrm>
          <a:prstGeom prst="rect">
            <a:avLst/>
          </a:prstGeom>
        </p:spPr>
      </p:pic>
    </p:spTree>
    <p:extLst>
      <p:ext uri="{BB962C8B-B14F-4D97-AF65-F5344CB8AC3E}">
        <p14:creationId xmlns:p14="http://schemas.microsoft.com/office/powerpoint/2010/main" val="19256075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40</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5-fold Cross Validation</a:t>
            </a:r>
          </a:p>
        </p:txBody>
      </p:sp>
      <p:graphicFrame>
        <p:nvGraphicFramePr>
          <p:cNvPr id="10" name="Διάγραμμα 9">
            <a:extLst>
              <a:ext uri="{FF2B5EF4-FFF2-40B4-BE49-F238E27FC236}">
                <a16:creationId xmlns:a16="http://schemas.microsoft.com/office/drawing/2014/main" id="{A4594D89-CDCC-425A-AD7B-4A995381FCC7}"/>
              </a:ext>
            </a:extLst>
          </p:cNvPr>
          <p:cNvGraphicFramePr/>
          <p:nvPr>
            <p:extLst>
              <p:ext uri="{D42A27DB-BD31-4B8C-83A1-F6EECF244321}">
                <p14:modId xmlns:p14="http://schemas.microsoft.com/office/powerpoint/2010/main" val="682238605"/>
              </p:ext>
            </p:extLst>
          </p:nvPr>
        </p:nvGraphicFramePr>
        <p:xfrm>
          <a:off x="620712" y="960437"/>
          <a:ext cx="8839200" cy="3139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Πίνακας 7">
            <a:extLst>
              <a:ext uri="{FF2B5EF4-FFF2-40B4-BE49-F238E27FC236}">
                <a16:creationId xmlns:a16="http://schemas.microsoft.com/office/drawing/2014/main" id="{CD6FF161-91B1-44C3-9E88-7602A9C5C28F}"/>
              </a:ext>
            </a:extLst>
          </p:cNvPr>
          <p:cNvGraphicFramePr>
            <a:graphicFrameLocks noGrp="1"/>
          </p:cNvGraphicFramePr>
          <p:nvPr>
            <p:extLst>
              <p:ext uri="{D42A27DB-BD31-4B8C-83A1-F6EECF244321}">
                <p14:modId xmlns:p14="http://schemas.microsoft.com/office/powerpoint/2010/main" val="3217622635"/>
              </p:ext>
            </p:extLst>
          </p:nvPr>
        </p:nvGraphicFramePr>
        <p:xfrm>
          <a:off x="392112" y="4237037"/>
          <a:ext cx="8683935" cy="2291507"/>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2073947876"/>
                    </a:ext>
                  </a:extLst>
                </a:gridCol>
                <a:gridCol w="685800">
                  <a:extLst>
                    <a:ext uri="{9D8B030D-6E8A-4147-A177-3AD203B41FA5}">
                      <a16:colId xmlns:a16="http://schemas.microsoft.com/office/drawing/2014/main" val="1892083586"/>
                    </a:ext>
                  </a:extLst>
                </a:gridCol>
                <a:gridCol w="609600">
                  <a:extLst>
                    <a:ext uri="{9D8B030D-6E8A-4147-A177-3AD203B41FA5}">
                      <a16:colId xmlns:a16="http://schemas.microsoft.com/office/drawing/2014/main" val="2079186453"/>
                    </a:ext>
                  </a:extLst>
                </a:gridCol>
                <a:gridCol w="685800">
                  <a:extLst>
                    <a:ext uri="{9D8B030D-6E8A-4147-A177-3AD203B41FA5}">
                      <a16:colId xmlns:a16="http://schemas.microsoft.com/office/drawing/2014/main" val="3854817283"/>
                    </a:ext>
                  </a:extLst>
                </a:gridCol>
                <a:gridCol w="609600">
                  <a:extLst>
                    <a:ext uri="{9D8B030D-6E8A-4147-A177-3AD203B41FA5}">
                      <a16:colId xmlns:a16="http://schemas.microsoft.com/office/drawing/2014/main" val="4051263135"/>
                    </a:ext>
                  </a:extLst>
                </a:gridCol>
                <a:gridCol w="578970">
                  <a:extLst>
                    <a:ext uri="{9D8B030D-6E8A-4147-A177-3AD203B41FA5}">
                      <a16:colId xmlns:a16="http://schemas.microsoft.com/office/drawing/2014/main" val="2928250321"/>
                    </a:ext>
                  </a:extLst>
                </a:gridCol>
                <a:gridCol w="667995">
                  <a:extLst>
                    <a:ext uri="{9D8B030D-6E8A-4147-A177-3AD203B41FA5}">
                      <a16:colId xmlns:a16="http://schemas.microsoft.com/office/drawing/2014/main" val="1365969851"/>
                    </a:ext>
                  </a:extLst>
                </a:gridCol>
                <a:gridCol w="667995">
                  <a:extLst>
                    <a:ext uri="{9D8B030D-6E8A-4147-A177-3AD203B41FA5}">
                      <a16:colId xmlns:a16="http://schemas.microsoft.com/office/drawing/2014/main" val="3795665375"/>
                    </a:ext>
                  </a:extLst>
                </a:gridCol>
                <a:gridCol w="667995">
                  <a:extLst>
                    <a:ext uri="{9D8B030D-6E8A-4147-A177-3AD203B41FA5}">
                      <a16:colId xmlns:a16="http://schemas.microsoft.com/office/drawing/2014/main" val="278764954"/>
                    </a:ext>
                  </a:extLst>
                </a:gridCol>
                <a:gridCol w="667995">
                  <a:extLst>
                    <a:ext uri="{9D8B030D-6E8A-4147-A177-3AD203B41FA5}">
                      <a16:colId xmlns:a16="http://schemas.microsoft.com/office/drawing/2014/main" val="3554256012"/>
                    </a:ext>
                  </a:extLst>
                </a:gridCol>
                <a:gridCol w="667995">
                  <a:extLst>
                    <a:ext uri="{9D8B030D-6E8A-4147-A177-3AD203B41FA5}">
                      <a16:colId xmlns:a16="http://schemas.microsoft.com/office/drawing/2014/main" val="4276697100"/>
                    </a:ext>
                  </a:extLst>
                </a:gridCol>
                <a:gridCol w="667995">
                  <a:extLst>
                    <a:ext uri="{9D8B030D-6E8A-4147-A177-3AD203B41FA5}">
                      <a16:colId xmlns:a16="http://schemas.microsoft.com/office/drawing/2014/main" val="3678562853"/>
                    </a:ext>
                  </a:extLst>
                </a:gridCol>
                <a:gridCol w="667995">
                  <a:extLst>
                    <a:ext uri="{9D8B030D-6E8A-4147-A177-3AD203B41FA5}">
                      <a16:colId xmlns:a16="http://schemas.microsoft.com/office/drawing/2014/main" val="3604685510"/>
                    </a:ext>
                  </a:extLst>
                </a:gridCol>
              </a:tblGrid>
              <a:tr h="281226">
                <a:tc>
                  <a:txBody>
                    <a:bodyPr/>
                    <a:lstStyle/>
                    <a:p>
                      <a:endParaRPr lang="en-US" sz="900" dirty="0"/>
                    </a:p>
                  </a:txBody>
                  <a:tcPr/>
                </a:tc>
                <a:tc>
                  <a:txBody>
                    <a:bodyPr/>
                    <a:lstStyle/>
                    <a:p>
                      <a:pPr algn="ctr"/>
                      <a:r>
                        <a:rPr lang="en-US" sz="900" dirty="0"/>
                        <a:t>1</a:t>
                      </a:r>
                      <a:r>
                        <a:rPr lang="en-US" sz="900" baseline="30000" dirty="0"/>
                        <a:t>st</a:t>
                      </a:r>
                      <a:r>
                        <a:rPr lang="en-US" sz="900" dirty="0"/>
                        <a:t> fold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1</a:t>
                      </a:r>
                      <a:r>
                        <a:rPr lang="en-US" sz="900" baseline="30000" dirty="0"/>
                        <a:t>st</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2</a:t>
                      </a:r>
                      <a:r>
                        <a:rPr lang="en-US" sz="900" baseline="30000" dirty="0"/>
                        <a:t>nd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2</a:t>
                      </a:r>
                      <a:r>
                        <a:rPr lang="en-US" sz="900" baseline="30000" dirty="0"/>
                        <a:t>nd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3</a:t>
                      </a:r>
                      <a:r>
                        <a:rPr lang="en-US" sz="900" baseline="30000" dirty="0"/>
                        <a:t>rd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3</a:t>
                      </a:r>
                      <a:r>
                        <a:rPr lang="en-US" sz="900" baseline="30000" dirty="0"/>
                        <a:t>rd</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4</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4</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5</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5</a:t>
                      </a:r>
                      <a:r>
                        <a:rPr lang="en-US" sz="900" baseline="30000" dirty="0"/>
                        <a:t>th</a:t>
                      </a:r>
                      <a:r>
                        <a:rPr lang="en-US" sz="900" dirty="0"/>
                        <a:t> fold</a:t>
                      </a:r>
                    </a:p>
                    <a:p>
                      <a:pPr algn="ctr"/>
                      <a:endParaRPr lang="en-US" sz="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mean</a:t>
                      </a:r>
                    </a:p>
                    <a:p>
                      <a:pPr algn="ctr"/>
                      <a:endParaRPr lang="en-US" sz="900" dirty="0"/>
                    </a:p>
                  </a:txBody>
                  <a:tcPr/>
                </a:tc>
                <a:tc>
                  <a:txBody>
                    <a:bodyPr/>
                    <a:lstStyle/>
                    <a:p>
                      <a:pPr algn="ctr"/>
                      <a:r>
                        <a:rPr lang="en-US" sz="900" dirty="0"/>
                        <a:t>mean</a:t>
                      </a:r>
                    </a:p>
                  </a:txBody>
                  <a:tcPr/>
                </a:tc>
                <a:extLst>
                  <a:ext uri="{0D108BD9-81ED-4DB2-BD59-A6C34878D82A}">
                    <a16:rowId xmlns:a16="http://schemas.microsoft.com/office/drawing/2014/main" val="546295847"/>
                  </a:ext>
                </a:extLst>
              </a:tr>
              <a:tr h="406845">
                <a:tc>
                  <a:txBody>
                    <a:bodyPr/>
                    <a:lstStyle/>
                    <a:p>
                      <a:pPr algn="ctr"/>
                      <a:r>
                        <a:rPr lang="en-US" sz="900" b="1" dirty="0"/>
                        <a:t>Accuracy</a:t>
                      </a:r>
                    </a:p>
                  </a:txBody>
                  <a:tcPr>
                    <a:solidFill>
                      <a:schemeClr val="accent1"/>
                    </a:solidFill>
                  </a:tcPr>
                </a:tc>
                <a:tc>
                  <a:txBody>
                    <a:bodyPr/>
                    <a:lstStyle/>
                    <a:p>
                      <a:pPr algn="ctr"/>
                      <a:r>
                        <a:rPr lang="en-US" sz="900" dirty="0"/>
                        <a:t>0.795</a:t>
                      </a:r>
                    </a:p>
                  </a:txBody>
                  <a:tcPr/>
                </a:tc>
                <a:tc>
                  <a:txBody>
                    <a:bodyPr/>
                    <a:lstStyle/>
                    <a:p>
                      <a:pPr algn="ctr"/>
                      <a:r>
                        <a:rPr lang="en-US" sz="900" dirty="0">
                          <a:solidFill>
                            <a:srgbClr val="FF0000"/>
                          </a:solidFill>
                        </a:rPr>
                        <a:t>0.789</a:t>
                      </a:r>
                    </a:p>
                  </a:txBody>
                  <a:tcPr/>
                </a:tc>
                <a:tc>
                  <a:txBody>
                    <a:bodyPr/>
                    <a:lstStyle/>
                    <a:p>
                      <a:pPr algn="ctr"/>
                      <a:r>
                        <a:rPr lang="en-US" sz="900" dirty="0"/>
                        <a:t>0.792</a:t>
                      </a:r>
                    </a:p>
                  </a:txBody>
                  <a:tcPr/>
                </a:tc>
                <a:tc>
                  <a:txBody>
                    <a:bodyPr/>
                    <a:lstStyle/>
                    <a:p>
                      <a:pPr algn="ctr"/>
                      <a:r>
                        <a:rPr lang="en-US" sz="900" dirty="0">
                          <a:solidFill>
                            <a:srgbClr val="FF0000"/>
                          </a:solidFill>
                        </a:rPr>
                        <a:t>0.748</a:t>
                      </a:r>
                    </a:p>
                  </a:txBody>
                  <a:tcPr/>
                </a:tc>
                <a:tc>
                  <a:txBody>
                    <a:bodyPr/>
                    <a:lstStyle/>
                    <a:p>
                      <a:pPr algn="ctr"/>
                      <a:r>
                        <a:rPr lang="en-US" sz="900" dirty="0"/>
                        <a:t>0.584</a:t>
                      </a:r>
                    </a:p>
                  </a:txBody>
                  <a:tcPr/>
                </a:tc>
                <a:tc>
                  <a:txBody>
                    <a:bodyPr/>
                    <a:lstStyle/>
                    <a:p>
                      <a:pPr algn="ctr"/>
                      <a:r>
                        <a:rPr lang="en-US" sz="900" dirty="0">
                          <a:solidFill>
                            <a:srgbClr val="FF0000"/>
                          </a:solidFill>
                        </a:rPr>
                        <a:t>0.657</a:t>
                      </a:r>
                    </a:p>
                  </a:txBody>
                  <a:tcPr/>
                </a:tc>
                <a:tc>
                  <a:txBody>
                    <a:bodyPr/>
                    <a:lstStyle/>
                    <a:p>
                      <a:pPr algn="ctr"/>
                      <a:r>
                        <a:rPr lang="en-US" sz="900" dirty="0"/>
                        <a:t>0.689</a:t>
                      </a:r>
                    </a:p>
                  </a:txBody>
                  <a:tcPr/>
                </a:tc>
                <a:tc>
                  <a:txBody>
                    <a:bodyPr/>
                    <a:lstStyle/>
                    <a:p>
                      <a:pPr algn="ctr"/>
                      <a:r>
                        <a:rPr lang="en-US" sz="900" dirty="0">
                          <a:solidFill>
                            <a:srgbClr val="FF0000"/>
                          </a:solidFill>
                        </a:rPr>
                        <a:t>0.742</a:t>
                      </a:r>
                    </a:p>
                  </a:txBody>
                  <a:tcPr/>
                </a:tc>
                <a:tc>
                  <a:txBody>
                    <a:bodyPr/>
                    <a:lstStyle/>
                    <a:p>
                      <a:pPr algn="ctr"/>
                      <a:r>
                        <a:rPr lang="en-US" sz="900" dirty="0"/>
                        <a:t>0.821</a:t>
                      </a:r>
                    </a:p>
                  </a:txBody>
                  <a:tcPr/>
                </a:tc>
                <a:tc>
                  <a:txBody>
                    <a:bodyPr/>
                    <a:lstStyle/>
                    <a:p>
                      <a:pPr algn="ctr"/>
                      <a:r>
                        <a:rPr lang="en-US" sz="900" dirty="0">
                          <a:solidFill>
                            <a:srgbClr val="FF0000"/>
                          </a:solidFill>
                        </a:rPr>
                        <a:t>0.796</a:t>
                      </a:r>
                    </a:p>
                  </a:txBody>
                  <a:tcPr/>
                </a:tc>
                <a:tc>
                  <a:txBody>
                    <a:bodyPr/>
                    <a:lstStyle/>
                    <a:p>
                      <a:pPr algn="ctr"/>
                      <a:r>
                        <a:rPr lang="en-US" sz="900" dirty="0"/>
                        <a:t>0.736</a:t>
                      </a:r>
                    </a:p>
                  </a:txBody>
                  <a:tcPr/>
                </a:tc>
                <a:tc>
                  <a:txBody>
                    <a:bodyPr/>
                    <a:lstStyle/>
                    <a:p>
                      <a:pPr algn="ctr"/>
                      <a:r>
                        <a:rPr lang="en-US" sz="900" dirty="0">
                          <a:solidFill>
                            <a:srgbClr val="FF0000"/>
                          </a:solidFill>
                        </a:rPr>
                        <a:t>0.746</a:t>
                      </a:r>
                    </a:p>
                  </a:txBody>
                  <a:tcPr/>
                </a:tc>
                <a:extLst>
                  <a:ext uri="{0D108BD9-81ED-4DB2-BD59-A6C34878D82A}">
                    <a16:rowId xmlns:a16="http://schemas.microsoft.com/office/drawing/2014/main" val="3233609817"/>
                  </a:ext>
                </a:extLst>
              </a:tr>
              <a:tr h="406845">
                <a:tc>
                  <a:txBody>
                    <a:bodyPr/>
                    <a:lstStyle/>
                    <a:p>
                      <a:pPr algn="ctr"/>
                      <a:r>
                        <a:rPr lang="en-US" sz="900" b="1" dirty="0"/>
                        <a:t>Precision</a:t>
                      </a:r>
                    </a:p>
                  </a:txBody>
                  <a:tcPr>
                    <a:solidFill>
                      <a:schemeClr val="accent1"/>
                    </a:solidFill>
                  </a:tcPr>
                </a:tc>
                <a:tc>
                  <a:txBody>
                    <a:bodyPr/>
                    <a:lstStyle/>
                    <a:p>
                      <a:pPr algn="ctr"/>
                      <a:r>
                        <a:rPr lang="en-US" sz="900" dirty="0"/>
                        <a:t>0.865</a:t>
                      </a:r>
                    </a:p>
                  </a:txBody>
                  <a:tcPr/>
                </a:tc>
                <a:tc>
                  <a:txBody>
                    <a:bodyPr/>
                    <a:lstStyle/>
                    <a:p>
                      <a:pPr algn="ctr"/>
                      <a:r>
                        <a:rPr lang="en-US" sz="900" dirty="0">
                          <a:solidFill>
                            <a:srgbClr val="FF0000"/>
                          </a:solidFill>
                        </a:rPr>
                        <a:t>0.857</a:t>
                      </a:r>
                    </a:p>
                  </a:txBody>
                  <a:tcPr/>
                </a:tc>
                <a:tc>
                  <a:txBody>
                    <a:bodyPr/>
                    <a:lstStyle/>
                    <a:p>
                      <a:pPr algn="ctr"/>
                      <a:r>
                        <a:rPr lang="en-US" sz="900" dirty="0"/>
                        <a:t>0.866</a:t>
                      </a:r>
                    </a:p>
                  </a:txBody>
                  <a:tcPr/>
                </a:tc>
                <a:tc>
                  <a:txBody>
                    <a:bodyPr/>
                    <a:lstStyle/>
                    <a:p>
                      <a:pPr algn="ctr"/>
                      <a:r>
                        <a:rPr lang="en-US" sz="900" dirty="0">
                          <a:solidFill>
                            <a:srgbClr val="FF0000"/>
                          </a:solidFill>
                        </a:rPr>
                        <a:t>0.853</a:t>
                      </a:r>
                    </a:p>
                  </a:txBody>
                  <a:tcPr/>
                </a:tc>
                <a:tc>
                  <a:txBody>
                    <a:bodyPr/>
                    <a:lstStyle/>
                    <a:p>
                      <a:pPr algn="ctr"/>
                      <a:r>
                        <a:rPr lang="en-US" sz="900" dirty="0"/>
                        <a:t>0.818</a:t>
                      </a:r>
                    </a:p>
                  </a:txBody>
                  <a:tcPr/>
                </a:tc>
                <a:tc>
                  <a:txBody>
                    <a:bodyPr/>
                    <a:lstStyle/>
                    <a:p>
                      <a:pPr algn="ctr"/>
                      <a:r>
                        <a:rPr lang="en-US" sz="900" dirty="0">
                          <a:solidFill>
                            <a:srgbClr val="FF0000"/>
                          </a:solidFill>
                        </a:rPr>
                        <a:t>0.849</a:t>
                      </a:r>
                    </a:p>
                  </a:txBody>
                  <a:tcPr/>
                </a:tc>
                <a:tc>
                  <a:txBody>
                    <a:bodyPr/>
                    <a:lstStyle/>
                    <a:p>
                      <a:pPr algn="ctr"/>
                      <a:r>
                        <a:rPr lang="en-US" sz="900" dirty="0"/>
                        <a:t>0.841</a:t>
                      </a:r>
                    </a:p>
                  </a:txBody>
                  <a:tcPr/>
                </a:tc>
                <a:tc>
                  <a:txBody>
                    <a:bodyPr/>
                    <a:lstStyle/>
                    <a:p>
                      <a:pPr algn="ctr"/>
                      <a:r>
                        <a:rPr lang="en-US" sz="900" dirty="0">
                          <a:solidFill>
                            <a:srgbClr val="FF0000"/>
                          </a:solidFill>
                        </a:rPr>
                        <a:t>0.859</a:t>
                      </a:r>
                    </a:p>
                  </a:txBody>
                  <a:tcPr/>
                </a:tc>
                <a:tc>
                  <a:txBody>
                    <a:bodyPr/>
                    <a:lstStyle/>
                    <a:p>
                      <a:pPr algn="ctr"/>
                      <a:r>
                        <a:rPr lang="en-US" sz="900" dirty="0"/>
                        <a:t>0.853</a:t>
                      </a:r>
                    </a:p>
                  </a:txBody>
                  <a:tcPr/>
                </a:tc>
                <a:tc>
                  <a:txBody>
                    <a:bodyPr/>
                    <a:lstStyle/>
                    <a:p>
                      <a:pPr algn="ctr"/>
                      <a:r>
                        <a:rPr lang="en-US" sz="900" dirty="0">
                          <a:solidFill>
                            <a:srgbClr val="FF0000"/>
                          </a:solidFill>
                        </a:rPr>
                        <a:t>0.852</a:t>
                      </a:r>
                    </a:p>
                  </a:txBody>
                  <a:tcPr/>
                </a:tc>
                <a:tc>
                  <a:txBody>
                    <a:bodyPr/>
                    <a:lstStyle/>
                    <a:p>
                      <a:pPr algn="ctr"/>
                      <a:r>
                        <a:rPr lang="en-US" sz="900" dirty="0"/>
                        <a:t>0.848</a:t>
                      </a:r>
                    </a:p>
                  </a:txBody>
                  <a:tcPr/>
                </a:tc>
                <a:tc>
                  <a:txBody>
                    <a:bodyPr/>
                    <a:lstStyle/>
                    <a:p>
                      <a:pPr algn="ctr"/>
                      <a:r>
                        <a:rPr lang="en-US" sz="900" dirty="0">
                          <a:solidFill>
                            <a:srgbClr val="FF0000"/>
                          </a:solidFill>
                        </a:rPr>
                        <a:t>0.854</a:t>
                      </a:r>
                    </a:p>
                  </a:txBody>
                  <a:tcPr/>
                </a:tc>
                <a:extLst>
                  <a:ext uri="{0D108BD9-81ED-4DB2-BD59-A6C34878D82A}">
                    <a16:rowId xmlns:a16="http://schemas.microsoft.com/office/drawing/2014/main" val="2653323054"/>
                  </a:ext>
                </a:extLst>
              </a:tr>
              <a:tr h="406845">
                <a:tc>
                  <a:txBody>
                    <a:bodyPr/>
                    <a:lstStyle/>
                    <a:p>
                      <a:pPr algn="ctr"/>
                      <a:r>
                        <a:rPr lang="en-US" sz="900" b="1" dirty="0"/>
                        <a:t>Recall</a:t>
                      </a:r>
                    </a:p>
                  </a:txBody>
                  <a:tcPr>
                    <a:solidFill>
                      <a:schemeClr val="accent1"/>
                    </a:solidFill>
                  </a:tcPr>
                </a:tc>
                <a:tc>
                  <a:txBody>
                    <a:bodyPr/>
                    <a:lstStyle/>
                    <a:p>
                      <a:pPr algn="ctr"/>
                      <a:r>
                        <a:rPr lang="en-US" sz="900" dirty="0"/>
                        <a:t>0.908</a:t>
                      </a:r>
                    </a:p>
                  </a:txBody>
                  <a:tcPr/>
                </a:tc>
                <a:tc>
                  <a:txBody>
                    <a:bodyPr/>
                    <a:lstStyle/>
                    <a:p>
                      <a:pPr algn="ctr"/>
                      <a:r>
                        <a:rPr lang="en-US" sz="900" dirty="0">
                          <a:solidFill>
                            <a:srgbClr val="FF0000"/>
                          </a:solidFill>
                        </a:rPr>
                        <a:t>0.899</a:t>
                      </a:r>
                    </a:p>
                  </a:txBody>
                  <a:tcPr/>
                </a:tc>
                <a:tc>
                  <a:txBody>
                    <a:bodyPr/>
                    <a:lstStyle/>
                    <a:p>
                      <a:pPr algn="ctr"/>
                      <a:r>
                        <a:rPr lang="en-US" sz="900" dirty="0"/>
                        <a:t>0.902</a:t>
                      </a:r>
                    </a:p>
                  </a:txBody>
                  <a:tcPr/>
                </a:tc>
                <a:tc>
                  <a:txBody>
                    <a:bodyPr/>
                    <a:lstStyle/>
                    <a:p>
                      <a:pPr algn="ctr"/>
                      <a:r>
                        <a:rPr lang="en-US" sz="900" dirty="0">
                          <a:solidFill>
                            <a:srgbClr val="FF0000"/>
                          </a:solidFill>
                        </a:rPr>
                        <a:t>0.900</a:t>
                      </a:r>
                    </a:p>
                  </a:txBody>
                  <a:tcPr/>
                </a:tc>
                <a:tc>
                  <a:txBody>
                    <a:bodyPr/>
                    <a:lstStyle/>
                    <a:p>
                      <a:pPr algn="ctr"/>
                      <a:r>
                        <a:rPr lang="en-US" sz="900" dirty="0"/>
                        <a:t>0.670</a:t>
                      </a:r>
                    </a:p>
                  </a:txBody>
                  <a:tcPr/>
                </a:tc>
                <a:tc>
                  <a:txBody>
                    <a:bodyPr/>
                    <a:lstStyle/>
                    <a:p>
                      <a:pPr algn="ctr"/>
                      <a:r>
                        <a:rPr lang="en-US" sz="900" dirty="0">
                          <a:solidFill>
                            <a:srgbClr val="FF0000"/>
                          </a:solidFill>
                        </a:rPr>
                        <a:t>0.655</a:t>
                      </a:r>
                    </a:p>
                  </a:txBody>
                  <a:tcPr/>
                </a:tc>
                <a:tc>
                  <a:txBody>
                    <a:bodyPr/>
                    <a:lstStyle/>
                    <a:p>
                      <a:pPr algn="ctr"/>
                      <a:r>
                        <a:rPr lang="en-US" sz="900" dirty="0"/>
                        <a:t>0.792</a:t>
                      </a:r>
                    </a:p>
                  </a:txBody>
                  <a:tcPr/>
                </a:tc>
                <a:tc>
                  <a:txBody>
                    <a:bodyPr/>
                    <a:lstStyle/>
                    <a:p>
                      <a:pPr algn="ctr"/>
                      <a:r>
                        <a:rPr lang="en-US" sz="900" dirty="0">
                          <a:solidFill>
                            <a:srgbClr val="FF0000"/>
                          </a:solidFill>
                        </a:rPr>
                        <a:t>0.788</a:t>
                      </a:r>
                    </a:p>
                  </a:txBody>
                  <a:tcPr/>
                </a:tc>
                <a:tc>
                  <a:txBody>
                    <a:bodyPr/>
                    <a:lstStyle/>
                    <a:p>
                      <a:pPr algn="ctr"/>
                      <a:r>
                        <a:rPr lang="en-US" sz="900" dirty="0"/>
                        <a:t>0.955</a:t>
                      </a:r>
                    </a:p>
                  </a:txBody>
                  <a:tcPr/>
                </a:tc>
                <a:tc>
                  <a:txBody>
                    <a:bodyPr/>
                    <a:lstStyle/>
                    <a:p>
                      <a:pPr algn="ctr"/>
                      <a:r>
                        <a:rPr lang="en-US" sz="900" dirty="0">
                          <a:solidFill>
                            <a:srgbClr val="FF0000"/>
                          </a:solidFill>
                        </a:rPr>
                        <a:t>0.943</a:t>
                      </a:r>
                    </a:p>
                  </a:txBody>
                  <a:tcPr/>
                </a:tc>
                <a:tc>
                  <a:txBody>
                    <a:bodyPr/>
                    <a:lstStyle/>
                    <a:p>
                      <a:pPr algn="ctr"/>
                      <a:r>
                        <a:rPr lang="en-US" sz="900" dirty="0"/>
                        <a:t>0.845</a:t>
                      </a:r>
                    </a:p>
                  </a:txBody>
                  <a:tcPr/>
                </a:tc>
                <a:tc>
                  <a:txBody>
                    <a:bodyPr/>
                    <a:lstStyle/>
                    <a:p>
                      <a:pPr algn="ctr"/>
                      <a:r>
                        <a:rPr lang="en-US" sz="900" dirty="0">
                          <a:solidFill>
                            <a:srgbClr val="FF0000"/>
                          </a:solidFill>
                        </a:rPr>
                        <a:t>0.837</a:t>
                      </a:r>
                    </a:p>
                  </a:txBody>
                  <a:tcPr/>
                </a:tc>
                <a:extLst>
                  <a:ext uri="{0D108BD9-81ED-4DB2-BD59-A6C34878D82A}">
                    <a16:rowId xmlns:a16="http://schemas.microsoft.com/office/drawing/2014/main" val="3343865147"/>
                  </a:ext>
                </a:extLst>
              </a:tr>
              <a:tr h="352606">
                <a:tc>
                  <a:txBody>
                    <a:bodyPr/>
                    <a:lstStyle/>
                    <a:p>
                      <a:pPr algn="ctr"/>
                      <a:r>
                        <a:rPr lang="en-US" sz="900" b="1" dirty="0"/>
                        <a:t>F_1 score</a:t>
                      </a:r>
                    </a:p>
                  </a:txBody>
                  <a:tcPr>
                    <a:solidFill>
                      <a:schemeClr val="accent1"/>
                    </a:solidFill>
                  </a:tcPr>
                </a:tc>
                <a:tc>
                  <a:txBody>
                    <a:bodyPr/>
                    <a:lstStyle/>
                    <a:p>
                      <a:pPr algn="ctr"/>
                      <a:r>
                        <a:rPr lang="en-US" sz="900" dirty="0"/>
                        <a:t>0.886</a:t>
                      </a:r>
                    </a:p>
                  </a:txBody>
                  <a:tcPr/>
                </a:tc>
                <a:tc>
                  <a:txBody>
                    <a:bodyPr/>
                    <a:lstStyle/>
                    <a:p>
                      <a:pPr algn="ctr"/>
                      <a:r>
                        <a:rPr lang="en-US" sz="900" dirty="0">
                          <a:solidFill>
                            <a:srgbClr val="FF0000"/>
                          </a:solidFill>
                        </a:rPr>
                        <a:t>0.888</a:t>
                      </a:r>
                    </a:p>
                  </a:txBody>
                  <a:tcPr/>
                </a:tc>
                <a:tc>
                  <a:txBody>
                    <a:bodyPr/>
                    <a:lstStyle/>
                    <a:p>
                      <a:pPr algn="ctr"/>
                      <a:r>
                        <a:rPr lang="en-US" sz="900" dirty="0"/>
                        <a:t>0.883</a:t>
                      </a:r>
                    </a:p>
                  </a:txBody>
                  <a:tcPr/>
                </a:tc>
                <a:tc>
                  <a:txBody>
                    <a:bodyPr/>
                    <a:lstStyle/>
                    <a:p>
                      <a:pPr algn="ctr"/>
                      <a:r>
                        <a:rPr lang="en-US" sz="900" dirty="0">
                          <a:solidFill>
                            <a:srgbClr val="FF0000"/>
                          </a:solidFill>
                        </a:rPr>
                        <a:t>0.886</a:t>
                      </a:r>
                    </a:p>
                  </a:txBody>
                  <a:tcPr/>
                </a:tc>
                <a:tc>
                  <a:txBody>
                    <a:bodyPr/>
                    <a:lstStyle/>
                    <a:p>
                      <a:pPr algn="ctr"/>
                      <a:r>
                        <a:rPr lang="en-US" sz="900" dirty="0"/>
                        <a:t>0.737</a:t>
                      </a:r>
                    </a:p>
                  </a:txBody>
                  <a:tcPr/>
                </a:tc>
                <a:tc>
                  <a:txBody>
                    <a:bodyPr/>
                    <a:lstStyle/>
                    <a:p>
                      <a:pPr algn="ctr"/>
                      <a:r>
                        <a:rPr lang="en-US" sz="900" dirty="0">
                          <a:solidFill>
                            <a:srgbClr val="FF0000"/>
                          </a:solidFill>
                        </a:rPr>
                        <a:t>0.711</a:t>
                      </a:r>
                    </a:p>
                  </a:txBody>
                  <a:tcPr/>
                </a:tc>
                <a:tc>
                  <a:txBody>
                    <a:bodyPr/>
                    <a:lstStyle/>
                    <a:p>
                      <a:pPr algn="ctr"/>
                      <a:r>
                        <a:rPr lang="en-US" sz="900" dirty="0"/>
                        <a:t>0.816</a:t>
                      </a:r>
                    </a:p>
                  </a:txBody>
                  <a:tcPr/>
                </a:tc>
                <a:tc>
                  <a:txBody>
                    <a:bodyPr/>
                    <a:lstStyle/>
                    <a:p>
                      <a:pPr algn="ctr"/>
                      <a:r>
                        <a:rPr lang="en-US" sz="900" dirty="0">
                          <a:solidFill>
                            <a:srgbClr val="FF0000"/>
                          </a:solidFill>
                        </a:rPr>
                        <a:t>0.817</a:t>
                      </a:r>
                    </a:p>
                  </a:txBody>
                  <a:tcPr/>
                </a:tc>
                <a:tc>
                  <a:txBody>
                    <a:bodyPr/>
                    <a:lstStyle/>
                    <a:p>
                      <a:pPr algn="ctr"/>
                      <a:r>
                        <a:rPr lang="en-US" sz="900" dirty="0"/>
                        <a:t>0.897</a:t>
                      </a:r>
                    </a:p>
                  </a:txBody>
                  <a:tcPr/>
                </a:tc>
                <a:tc>
                  <a:txBody>
                    <a:bodyPr/>
                    <a:lstStyle/>
                    <a:p>
                      <a:pPr algn="ctr"/>
                      <a:r>
                        <a:rPr lang="en-US" sz="900" dirty="0">
                          <a:solidFill>
                            <a:srgbClr val="FF0000"/>
                          </a:solidFill>
                        </a:rPr>
                        <a:t>0.901</a:t>
                      </a:r>
                    </a:p>
                  </a:txBody>
                  <a:tcPr/>
                </a:tc>
                <a:tc>
                  <a:txBody>
                    <a:bodyPr/>
                    <a:lstStyle/>
                    <a:p>
                      <a:pPr algn="ctr"/>
                      <a:r>
                        <a:rPr lang="en-US" sz="900" dirty="0"/>
                        <a:t>0.843</a:t>
                      </a:r>
                    </a:p>
                  </a:txBody>
                  <a:tcPr/>
                </a:tc>
                <a:tc>
                  <a:txBody>
                    <a:bodyPr/>
                    <a:lstStyle/>
                    <a:p>
                      <a:pPr algn="ctr"/>
                      <a:r>
                        <a:rPr lang="en-US" sz="900" dirty="0">
                          <a:solidFill>
                            <a:srgbClr val="FF0000"/>
                          </a:solidFill>
                        </a:rPr>
                        <a:t>0.840</a:t>
                      </a:r>
                    </a:p>
                  </a:txBody>
                  <a:tcPr/>
                </a:tc>
                <a:extLst>
                  <a:ext uri="{0D108BD9-81ED-4DB2-BD59-A6C34878D82A}">
                    <a16:rowId xmlns:a16="http://schemas.microsoft.com/office/drawing/2014/main" val="2995485094"/>
                  </a:ext>
                </a:extLst>
              </a:tr>
              <a:tr h="352606">
                <a:tc>
                  <a:txBody>
                    <a:bodyPr/>
                    <a:lstStyle/>
                    <a:p>
                      <a:pPr algn="ctr"/>
                      <a:endParaRPr lang="en-US" sz="900" b="1" dirty="0"/>
                    </a:p>
                  </a:txBody>
                  <a:tcPr>
                    <a:solidFill>
                      <a:schemeClr val="accent1"/>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tc>
                  <a:txBody>
                    <a:bodyPr/>
                    <a:lstStyle/>
                    <a:p>
                      <a:pPr algn="ctr"/>
                      <a:r>
                        <a:rPr lang="en-US" sz="900" b="1" dirty="0"/>
                        <a:t>Val</a:t>
                      </a:r>
                    </a:p>
                  </a:txBody>
                  <a:tcPr>
                    <a:solidFill>
                      <a:schemeClr val="accent1">
                        <a:lumMod val="60000"/>
                        <a:lumOff val="40000"/>
                      </a:schemeClr>
                    </a:solidFill>
                  </a:tcPr>
                </a:tc>
                <a:tc>
                  <a:txBody>
                    <a:bodyPr/>
                    <a:lstStyle/>
                    <a:p>
                      <a:pPr algn="ctr"/>
                      <a:r>
                        <a:rPr lang="en-US" sz="900" b="1" dirty="0"/>
                        <a:t>Test</a:t>
                      </a:r>
                    </a:p>
                  </a:txBody>
                  <a:tcPr>
                    <a:solidFill>
                      <a:schemeClr val="accent1">
                        <a:lumMod val="60000"/>
                        <a:lumOff val="40000"/>
                      </a:schemeClr>
                    </a:solidFill>
                  </a:tcPr>
                </a:tc>
                <a:extLst>
                  <a:ext uri="{0D108BD9-81ED-4DB2-BD59-A6C34878D82A}">
                    <a16:rowId xmlns:a16="http://schemas.microsoft.com/office/drawing/2014/main" val="3090385855"/>
                  </a:ext>
                </a:extLst>
              </a:tr>
            </a:tbl>
          </a:graphicData>
        </a:graphic>
      </p:graphicFrame>
      <p:sp>
        <p:nvSpPr>
          <p:cNvPr id="9" name="タイトル 8">
            <a:extLst>
              <a:ext uri="{FF2B5EF4-FFF2-40B4-BE49-F238E27FC236}">
                <a16:creationId xmlns:a16="http://schemas.microsoft.com/office/drawing/2014/main" id="{F8248B16-2B29-8933-D398-D09889A4977A}"/>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K-fold Cross Validation</a:t>
            </a:r>
          </a:p>
        </p:txBody>
      </p:sp>
    </p:spTree>
    <p:extLst>
      <p:ext uri="{BB962C8B-B14F-4D97-AF65-F5344CB8AC3E}">
        <p14:creationId xmlns:p14="http://schemas.microsoft.com/office/powerpoint/2010/main" val="9720413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41</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Architecture</a:t>
            </a:r>
          </a:p>
        </p:txBody>
      </p:sp>
      <p:sp>
        <p:nvSpPr>
          <p:cNvPr id="12" name="TextBox 11">
            <a:extLst>
              <a:ext uri="{FF2B5EF4-FFF2-40B4-BE49-F238E27FC236}">
                <a16:creationId xmlns:a16="http://schemas.microsoft.com/office/drawing/2014/main" id="{5619151C-85EF-4B7A-A02B-50856E46E77C}"/>
              </a:ext>
            </a:extLst>
          </p:cNvPr>
          <p:cNvSpPr txBox="1"/>
          <p:nvPr/>
        </p:nvSpPr>
        <p:spPr>
          <a:xfrm>
            <a:off x="2982912" y="4125732"/>
            <a:ext cx="88392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Almost same architecture.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Extra Convolution block.</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Extra convolution layers.</a:t>
            </a:r>
          </a:p>
          <a:p>
            <a:endParaRPr lang="en-US"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B7D59F1E-9C8D-6D72-619F-5637C48C2A0A}"/>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Modified </a:t>
            </a:r>
            <a:r>
              <a:rPr kumimoji="1" lang="en-US" altLang="ja-JP" sz="2400" i="1" spc="300" dirty="0" err="1">
                <a:solidFill>
                  <a:schemeClr val="bg1"/>
                </a:solidFill>
                <a:latin typeface="Times New Roman" panose="02020603050405020304" pitchFamily="18" charset="0"/>
                <a:cs typeface="Times New Roman" panose="02020603050405020304" pitchFamily="18" charset="0"/>
              </a:rPr>
              <a:t>RetinaNet</a:t>
            </a:r>
            <a:r>
              <a:rPr kumimoji="1" lang="en-US" altLang="ja-JP" sz="2400" i="1" spc="300" dirty="0">
                <a:solidFill>
                  <a:schemeClr val="bg1"/>
                </a:solidFill>
                <a:latin typeface="Times New Roman" panose="02020603050405020304" pitchFamily="18" charset="0"/>
                <a:cs typeface="Times New Roman" panose="02020603050405020304" pitchFamily="18" charset="0"/>
              </a:rPr>
              <a:t> Architecture</a:t>
            </a:r>
          </a:p>
        </p:txBody>
      </p:sp>
      <p:pic>
        <p:nvPicPr>
          <p:cNvPr id="10" name="Εικόνα 9">
            <a:extLst>
              <a:ext uri="{FF2B5EF4-FFF2-40B4-BE49-F238E27FC236}">
                <a16:creationId xmlns:a16="http://schemas.microsoft.com/office/drawing/2014/main" id="{32CC3BD8-92D0-7C38-24AB-E72E32CC2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712" y="1401109"/>
            <a:ext cx="6400800" cy="1845327"/>
          </a:xfrm>
          <a:prstGeom prst="rect">
            <a:avLst/>
          </a:prstGeom>
        </p:spPr>
      </p:pic>
    </p:spTree>
    <p:extLst>
      <p:ext uri="{BB962C8B-B14F-4D97-AF65-F5344CB8AC3E}">
        <p14:creationId xmlns:p14="http://schemas.microsoft.com/office/powerpoint/2010/main" val="10750787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42</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Architecture</a:t>
            </a:r>
          </a:p>
        </p:txBody>
      </p:sp>
      <p:sp>
        <p:nvSpPr>
          <p:cNvPr id="9" name="タイトル 8">
            <a:extLst>
              <a:ext uri="{FF2B5EF4-FFF2-40B4-BE49-F238E27FC236}">
                <a16:creationId xmlns:a16="http://schemas.microsoft.com/office/drawing/2014/main" id="{B7D59F1E-9C8D-6D72-619F-5637C48C2A0A}"/>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Modified </a:t>
            </a:r>
            <a:r>
              <a:rPr kumimoji="1" lang="en-US" altLang="ja-JP" sz="2400" i="1" spc="300" dirty="0" err="1">
                <a:solidFill>
                  <a:schemeClr val="bg1"/>
                </a:solidFill>
                <a:latin typeface="Times New Roman" panose="02020603050405020304" pitchFamily="18" charset="0"/>
                <a:cs typeface="Times New Roman" panose="02020603050405020304" pitchFamily="18" charset="0"/>
              </a:rPr>
              <a:t>RetinaNet</a:t>
            </a:r>
            <a:r>
              <a:rPr kumimoji="1" lang="en-US" altLang="ja-JP" sz="2400" i="1" spc="300" dirty="0">
                <a:solidFill>
                  <a:schemeClr val="bg1"/>
                </a:solidFill>
                <a:latin typeface="Times New Roman" panose="02020603050405020304" pitchFamily="18" charset="0"/>
                <a:cs typeface="Times New Roman" panose="02020603050405020304" pitchFamily="18" charset="0"/>
              </a:rPr>
              <a:t> Architecture</a:t>
            </a:r>
          </a:p>
        </p:txBody>
      </p:sp>
      <p:pic>
        <p:nvPicPr>
          <p:cNvPr id="11" name="Εικόνα 10">
            <a:extLst>
              <a:ext uri="{FF2B5EF4-FFF2-40B4-BE49-F238E27FC236}">
                <a16:creationId xmlns:a16="http://schemas.microsoft.com/office/drawing/2014/main" id="{34F67307-1A6D-D52F-68F2-F37BCB02F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023" y="1244824"/>
            <a:ext cx="7086600" cy="5136761"/>
          </a:xfrm>
          <a:prstGeom prst="rect">
            <a:avLst/>
          </a:prstGeom>
        </p:spPr>
      </p:pic>
    </p:spTree>
    <p:extLst>
      <p:ext uri="{BB962C8B-B14F-4D97-AF65-F5344CB8AC3E}">
        <p14:creationId xmlns:p14="http://schemas.microsoft.com/office/powerpoint/2010/main" val="12157524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43</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err="1">
                <a:latin typeface="Times New Roman" panose="02020603050405020304" pitchFamily="18" charset="0"/>
                <a:cs typeface="Times New Roman" panose="02020603050405020304" pitchFamily="18" charset="0"/>
              </a:rPr>
              <a:t>RetinaNet</a:t>
            </a:r>
            <a:r>
              <a:rPr lang="en-US" altLang="en-US" sz="3200" dirty="0">
                <a:latin typeface="Times New Roman" panose="02020603050405020304" pitchFamily="18" charset="0"/>
                <a:cs typeface="Times New Roman" panose="02020603050405020304" pitchFamily="18" charset="0"/>
              </a:rPr>
              <a:t> Architecture</a:t>
            </a:r>
          </a:p>
        </p:txBody>
      </p:sp>
      <p:sp>
        <p:nvSpPr>
          <p:cNvPr id="9" name="タイトル 8">
            <a:extLst>
              <a:ext uri="{FF2B5EF4-FFF2-40B4-BE49-F238E27FC236}">
                <a16:creationId xmlns:a16="http://schemas.microsoft.com/office/drawing/2014/main" id="{B7D59F1E-9C8D-6D72-619F-5637C48C2A0A}"/>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Modified </a:t>
            </a:r>
            <a:r>
              <a:rPr kumimoji="1" lang="en-US" altLang="ja-JP" sz="2400" i="1" spc="300" dirty="0" err="1">
                <a:solidFill>
                  <a:schemeClr val="bg1"/>
                </a:solidFill>
                <a:latin typeface="Times New Roman" panose="02020603050405020304" pitchFamily="18" charset="0"/>
                <a:cs typeface="Times New Roman" panose="02020603050405020304" pitchFamily="18" charset="0"/>
              </a:rPr>
              <a:t>RetinaNet</a:t>
            </a:r>
            <a:r>
              <a:rPr kumimoji="1" lang="en-US" altLang="ja-JP" sz="2400" i="1" spc="300" dirty="0">
                <a:solidFill>
                  <a:schemeClr val="bg1"/>
                </a:solidFill>
                <a:latin typeface="Times New Roman" panose="02020603050405020304" pitchFamily="18" charset="0"/>
                <a:cs typeface="Times New Roman" panose="02020603050405020304" pitchFamily="18" charset="0"/>
              </a:rPr>
              <a:t> Evaluation</a:t>
            </a:r>
          </a:p>
        </p:txBody>
      </p:sp>
      <p:graphicFrame>
        <p:nvGraphicFramePr>
          <p:cNvPr id="5" name="Πίνακας 4">
            <a:extLst>
              <a:ext uri="{FF2B5EF4-FFF2-40B4-BE49-F238E27FC236}">
                <a16:creationId xmlns:a16="http://schemas.microsoft.com/office/drawing/2014/main" id="{C2150B9B-E2A7-91DE-A575-966AA66C76D9}"/>
              </a:ext>
            </a:extLst>
          </p:cNvPr>
          <p:cNvGraphicFramePr>
            <a:graphicFrameLocks noGrp="1"/>
          </p:cNvGraphicFramePr>
          <p:nvPr>
            <p:extLst>
              <p:ext uri="{D42A27DB-BD31-4B8C-83A1-F6EECF244321}">
                <p14:modId xmlns:p14="http://schemas.microsoft.com/office/powerpoint/2010/main" val="2327952638"/>
              </p:ext>
            </p:extLst>
          </p:nvPr>
        </p:nvGraphicFramePr>
        <p:xfrm>
          <a:off x="1687512" y="2027237"/>
          <a:ext cx="6322594" cy="3124200"/>
        </p:xfrm>
        <a:graphic>
          <a:graphicData uri="http://schemas.openxmlformats.org/drawingml/2006/table">
            <a:tbl>
              <a:tblPr firstRow="1" bandRow="1">
                <a:tableStyleId>{5C22544A-7EE6-4342-B048-85BDC9FD1C3A}</a:tableStyleId>
              </a:tblPr>
              <a:tblGrid>
                <a:gridCol w="3161297">
                  <a:extLst>
                    <a:ext uri="{9D8B030D-6E8A-4147-A177-3AD203B41FA5}">
                      <a16:colId xmlns:a16="http://schemas.microsoft.com/office/drawing/2014/main" val="1440027213"/>
                    </a:ext>
                  </a:extLst>
                </a:gridCol>
                <a:gridCol w="3161297">
                  <a:extLst>
                    <a:ext uri="{9D8B030D-6E8A-4147-A177-3AD203B41FA5}">
                      <a16:colId xmlns:a16="http://schemas.microsoft.com/office/drawing/2014/main" val="927106542"/>
                    </a:ext>
                  </a:extLst>
                </a:gridCol>
              </a:tblGrid>
              <a:tr h="520700">
                <a:tc>
                  <a:txBody>
                    <a:bodyPr/>
                    <a:lstStyle/>
                    <a:p>
                      <a:pPr marL="0" marR="0" algn="ctr">
                        <a:lnSpc>
                          <a:spcPct val="115000"/>
                        </a:lnSpc>
                        <a:spcBef>
                          <a:spcPts val="0"/>
                        </a:spcBef>
                        <a:spcAft>
                          <a:spcPts val="1000"/>
                        </a:spcAft>
                      </a:pPr>
                      <a:r>
                        <a:rPr lang="en-US" sz="1600" b="1" dirty="0">
                          <a:effectLst/>
                        </a:rPr>
                        <a:t>Metric</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b="0">
                          <a:effectLst/>
                        </a:rPr>
                        <a:t>Simple split (0.6 threshold)</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093179166"/>
                  </a:ext>
                </a:extLst>
              </a:tr>
              <a:tr h="520700">
                <a:tc>
                  <a:txBody>
                    <a:bodyPr/>
                    <a:lstStyle/>
                    <a:p>
                      <a:pPr marL="0" marR="0" algn="ctr">
                        <a:lnSpc>
                          <a:spcPct val="115000"/>
                        </a:lnSpc>
                        <a:spcBef>
                          <a:spcPts val="0"/>
                        </a:spcBef>
                        <a:spcAft>
                          <a:spcPts val="1000"/>
                        </a:spcAft>
                      </a:pPr>
                      <a:r>
                        <a:rPr lang="en-US" sz="1600" b="1" dirty="0">
                          <a:effectLst/>
                        </a:rPr>
                        <a:t>Accuracy</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b="0" dirty="0">
                          <a:effectLst/>
                        </a:rPr>
                        <a:t>0.849</a:t>
                      </a:r>
                      <a:endParaRPr lang="en-US" sz="1400" b="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537007021"/>
                  </a:ext>
                </a:extLst>
              </a:tr>
              <a:tr h="520700">
                <a:tc>
                  <a:txBody>
                    <a:bodyPr/>
                    <a:lstStyle/>
                    <a:p>
                      <a:pPr marL="0" marR="0" algn="ctr">
                        <a:lnSpc>
                          <a:spcPct val="115000"/>
                        </a:lnSpc>
                        <a:spcBef>
                          <a:spcPts val="0"/>
                        </a:spcBef>
                        <a:spcAft>
                          <a:spcPts val="1000"/>
                        </a:spcAft>
                      </a:pPr>
                      <a:r>
                        <a:rPr lang="en-US" sz="1600" b="1" dirty="0">
                          <a:effectLst/>
                        </a:rPr>
                        <a:t>Precision</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b="0" dirty="0">
                          <a:effectLst/>
                        </a:rPr>
                        <a:t>0.887</a:t>
                      </a:r>
                      <a:endParaRPr lang="en-US" sz="1400" b="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40990898"/>
                  </a:ext>
                </a:extLst>
              </a:tr>
              <a:tr h="520700">
                <a:tc>
                  <a:txBody>
                    <a:bodyPr/>
                    <a:lstStyle/>
                    <a:p>
                      <a:pPr marL="0" marR="0" algn="ctr">
                        <a:lnSpc>
                          <a:spcPct val="115000"/>
                        </a:lnSpc>
                        <a:spcBef>
                          <a:spcPts val="0"/>
                        </a:spcBef>
                        <a:spcAft>
                          <a:spcPts val="1000"/>
                        </a:spcAft>
                      </a:pPr>
                      <a:r>
                        <a:rPr lang="en-US" sz="1600" b="1" dirty="0">
                          <a:effectLst/>
                        </a:rPr>
                        <a:t>Recall</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b="0" dirty="0">
                          <a:effectLst/>
                        </a:rPr>
                        <a:t>0.943</a:t>
                      </a:r>
                      <a:endParaRPr lang="en-US" sz="1400" b="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557247194"/>
                  </a:ext>
                </a:extLst>
              </a:tr>
              <a:tr h="520700">
                <a:tc>
                  <a:txBody>
                    <a:bodyPr/>
                    <a:lstStyle/>
                    <a:p>
                      <a:pPr marL="0" marR="0" algn="ctr">
                        <a:lnSpc>
                          <a:spcPct val="115000"/>
                        </a:lnSpc>
                        <a:spcBef>
                          <a:spcPts val="0"/>
                        </a:spcBef>
                        <a:spcAft>
                          <a:spcPts val="1000"/>
                        </a:spcAft>
                      </a:pPr>
                      <a:r>
                        <a:rPr lang="en-US" sz="1600" b="1" dirty="0">
                          <a:effectLst/>
                        </a:rPr>
                        <a:t>F_1 score</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b="0" dirty="0">
                          <a:effectLst/>
                        </a:rPr>
                        <a:t>0.914</a:t>
                      </a:r>
                      <a:endParaRPr lang="en-US" sz="1400" b="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790384707"/>
                  </a:ext>
                </a:extLst>
              </a:tr>
              <a:tr h="520700">
                <a:tc>
                  <a:txBody>
                    <a:bodyPr/>
                    <a:lstStyle/>
                    <a:p>
                      <a:pPr marL="0" marR="0" algn="ctr">
                        <a:lnSpc>
                          <a:spcPct val="115000"/>
                        </a:lnSpc>
                        <a:spcBef>
                          <a:spcPts val="0"/>
                        </a:spcBef>
                        <a:spcAft>
                          <a:spcPts val="1000"/>
                        </a:spcAft>
                      </a:pPr>
                      <a:r>
                        <a:rPr lang="en-US" sz="1600" b="1" dirty="0" err="1">
                          <a:effectLst/>
                        </a:rPr>
                        <a:t>mAP</a:t>
                      </a:r>
                      <a:r>
                        <a:rPr lang="en-US" sz="1600" b="1" dirty="0">
                          <a:effectLst/>
                        </a:rPr>
                        <a:t>/</a:t>
                      </a:r>
                      <a:r>
                        <a:rPr lang="en-US" sz="1600" b="1" dirty="0" err="1">
                          <a:effectLst/>
                        </a:rPr>
                        <a:t>wmAP</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15000"/>
                        </a:lnSpc>
                        <a:spcBef>
                          <a:spcPts val="0"/>
                        </a:spcBef>
                        <a:spcAft>
                          <a:spcPts val="1000"/>
                        </a:spcAft>
                      </a:pPr>
                      <a:r>
                        <a:rPr lang="en-US" sz="1600" b="0" dirty="0">
                          <a:effectLst/>
                        </a:rPr>
                        <a:t>0.632/0.897</a:t>
                      </a:r>
                      <a:endParaRPr lang="en-US" sz="1400" b="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303970032"/>
                  </a:ext>
                </a:extLst>
              </a:tr>
            </a:tbl>
          </a:graphicData>
        </a:graphic>
      </p:graphicFrame>
    </p:spTree>
    <p:extLst>
      <p:ext uri="{BB962C8B-B14F-4D97-AF65-F5344CB8AC3E}">
        <p14:creationId xmlns:p14="http://schemas.microsoft.com/office/powerpoint/2010/main" val="24369346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44</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Confusion Matrix</a:t>
            </a:r>
          </a:p>
        </p:txBody>
      </p:sp>
      <p:graphicFrame>
        <p:nvGraphicFramePr>
          <p:cNvPr id="11" name="Πίνακας 11">
            <a:extLst>
              <a:ext uri="{FF2B5EF4-FFF2-40B4-BE49-F238E27FC236}">
                <a16:creationId xmlns:a16="http://schemas.microsoft.com/office/drawing/2014/main" id="{5C9965B3-2BF9-4CFB-BA9D-0602F3C2699B}"/>
              </a:ext>
            </a:extLst>
          </p:cNvPr>
          <p:cNvGraphicFramePr>
            <a:graphicFrameLocks noGrp="1"/>
          </p:cNvGraphicFramePr>
          <p:nvPr>
            <p:extLst>
              <p:ext uri="{D42A27DB-BD31-4B8C-83A1-F6EECF244321}">
                <p14:modId xmlns:p14="http://schemas.microsoft.com/office/powerpoint/2010/main" val="3151980015"/>
              </p:ext>
            </p:extLst>
          </p:nvPr>
        </p:nvGraphicFramePr>
        <p:xfrm>
          <a:off x="2226148" y="1217613"/>
          <a:ext cx="5600350" cy="2362962"/>
        </p:xfrm>
        <a:graphic>
          <a:graphicData uri="http://schemas.openxmlformats.org/drawingml/2006/table">
            <a:tbl>
              <a:tblPr firstRow="1" bandRow="1">
                <a:tableStyleId>{D7AC3CCA-C797-4891-BE02-D94E43425B78}</a:tableStyleId>
              </a:tblPr>
              <a:tblGrid>
                <a:gridCol w="1120070">
                  <a:extLst>
                    <a:ext uri="{9D8B030D-6E8A-4147-A177-3AD203B41FA5}">
                      <a16:colId xmlns:a16="http://schemas.microsoft.com/office/drawing/2014/main" val="3780007425"/>
                    </a:ext>
                  </a:extLst>
                </a:gridCol>
                <a:gridCol w="1120070">
                  <a:extLst>
                    <a:ext uri="{9D8B030D-6E8A-4147-A177-3AD203B41FA5}">
                      <a16:colId xmlns:a16="http://schemas.microsoft.com/office/drawing/2014/main" val="3189806158"/>
                    </a:ext>
                  </a:extLst>
                </a:gridCol>
                <a:gridCol w="1120070">
                  <a:extLst>
                    <a:ext uri="{9D8B030D-6E8A-4147-A177-3AD203B41FA5}">
                      <a16:colId xmlns:a16="http://schemas.microsoft.com/office/drawing/2014/main" val="4150624327"/>
                    </a:ext>
                  </a:extLst>
                </a:gridCol>
                <a:gridCol w="1120070">
                  <a:extLst>
                    <a:ext uri="{9D8B030D-6E8A-4147-A177-3AD203B41FA5}">
                      <a16:colId xmlns:a16="http://schemas.microsoft.com/office/drawing/2014/main" val="2011732224"/>
                    </a:ext>
                  </a:extLst>
                </a:gridCol>
                <a:gridCol w="1120070">
                  <a:extLst>
                    <a:ext uri="{9D8B030D-6E8A-4147-A177-3AD203B41FA5}">
                      <a16:colId xmlns:a16="http://schemas.microsoft.com/office/drawing/2014/main" val="1103554586"/>
                    </a:ext>
                  </a:extLst>
                </a:gridCol>
              </a:tblGrid>
              <a:tr h="370840">
                <a:tc>
                  <a:txBody>
                    <a:bodyPr/>
                    <a:lstStyle/>
                    <a:p>
                      <a:pPr algn="ctr"/>
                      <a:r>
                        <a:rPr lang="en-US" b="1" dirty="0"/>
                        <a:t>Person</a:t>
                      </a:r>
                    </a:p>
                  </a:txBody>
                  <a:tcPr/>
                </a:tc>
                <a:tc>
                  <a:txBody>
                    <a:bodyPr/>
                    <a:lstStyle/>
                    <a:p>
                      <a:pPr algn="ctr"/>
                      <a:r>
                        <a:rPr lang="en-US" dirty="0">
                          <a:solidFill>
                            <a:srgbClr val="FF0000"/>
                          </a:solidFill>
                        </a:rPr>
                        <a:t>4972</a:t>
                      </a:r>
                    </a:p>
                  </a:txBody>
                  <a:tcPr/>
                </a:tc>
                <a:tc>
                  <a:txBody>
                    <a:bodyPr/>
                    <a:lstStyle/>
                    <a:p>
                      <a:pPr algn="ctr"/>
                      <a:r>
                        <a:rPr lang="en-US" b="0" dirty="0"/>
                        <a:t>504</a:t>
                      </a:r>
                    </a:p>
                  </a:txBody>
                  <a:tcPr/>
                </a:tc>
                <a:tc>
                  <a:txBody>
                    <a:bodyPr/>
                    <a:lstStyle/>
                    <a:p>
                      <a:pPr algn="ctr"/>
                      <a:r>
                        <a:rPr lang="en-US" b="0" dirty="0"/>
                        <a:t>0</a:t>
                      </a:r>
                    </a:p>
                  </a:txBody>
                  <a:tcPr/>
                </a:tc>
                <a:tc>
                  <a:txBody>
                    <a:bodyPr/>
                    <a:lstStyle/>
                    <a:p>
                      <a:pPr algn="ctr"/>
                      <a:r>
                        <a:rPr lang="en-US" b="0" dirty="0"/>
                        <a:t>0</a:t>
                      </a:r>
                    </a:p>
                  </a:txBody>
                  <a:tcPr/>
                </a:tc>
                <a:extLst>
                  <a:ext uri="{0D108BD9-81ED-4DB2-BD59-A6C34878D82A}">
                    <a16:rowId xmlns:a16="http://schemas.microsoft.com/office/drawing/2014/main" val="3566241425"/>
                  </a:ext>
                </a:extLst>
              </a:tr>
              <a:tr h="370840">
                <a:tc>
                  <a:txBody>
                    <a:bodyPr/>
                    <a:lstStyle/>
                    <a:p>
                      <a:pPr algn="ctr"/>
                      <a:r>
                        <a:rPr lang="en-US" b="1" dirty="0"/>
                        <a:t>Biker</a:t>
                      </a:r>
                    </a:p>
                  </a:txBody>
                  <a:tcPr/>
                </a:tc>
                <a:tc>
                  <a:txBody>
                    <a:bodyPr/>
                    <a:lstStyle/>
                    <a:p>
                      <a:pPr algn="ctr"/>
                      <a:r>
                        <a:rPr lang="en-US" dirty="0"/>
                        <a:t>355</a:t>
                      </a:r>
                    </a:p>
                  </a:txBody>
                  <a:tcPr/>
                </a:tc>
                <a:tc>
                  <a:txBody>
                    <a:bodyPr/>
                    <a:lstStyle/>
                    <a:p>
                      <a:pPr algn="ctr"/>
                      <a:r>
                        <a:rPr lang="en-US" b="1" dirty="0">
                          <a:solidFill>
                            <a:srgbClr val="FF0000"/>
                          </a:solidFill>
                        </a:rPr>
                        <a:t>842</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511487850"/>
                  </a:ext>
                </a:extLst>
              </a:tr>
              <a:tr h="370840">
                <a:tc>
                  <a:txBody>
                    <a:bodyPr/>
                    <a:lstStyle/>
                    <a:p>
                      <a:pPr algn="ctr"/>
                      <a:r>
                        <a:rPr lang="en-US" b="1" dirty="0"/>
                        <a:t>Bus</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b="1" dirty="0">
                          <a:solidFill>
                            <a:srgbClr val="FF0000"/>
                          </a:solidFill>
                        </a:rPr>
                        <a:t>22</a:t>
                      </a:r>
                    </a:p>
                  </a:txBody>
                  <a:tcPr/>
                </a:tc>
                <a:tc>
                  <a:txBody>
                    <a:bodyPr/>
                    <a:lstStyle/>
                    <a:p>
                      <a:pPr algn="ctr"/>
                      <a:r>
                        <a:rPr lang="en-US" dirty="0"/>
                        <a:t>0</a:t>
                      </a:r>
                    </a:p>
                  </a:txBody>
                  <a:tcPr/>
                </a:tc>
                <a:extLst>
                  <a:ext uri="{0D108BD9-81ED-4DB2-BD59-A6C34878D82A}">
                    <a16:rowId xmlns:a16="http://schemas.microsoft.com/office/drawing/2014/main" val="500862288"/>
                  </a:ext>
                </a:extLst>
              </a:tr>
              <a:tr h="370840">
                <a:tc>
                  <a:txBody>
                    <a:bodyPr/>
                    <a:lstStyle/>
                    <a:p>
                      <a:pPr algn="ctr"/>
                      <a:r>
                        <a:rPr lang="en-US" b="1" dirty="0"/>
                        <a:t>Car</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8</a:t>
                      </a:r>
                    </a:p>
                  </a:txBody>
                  <a:tcPr/>
                </a:tc>
                <a:tc>
                  <a:txBody>
                    <a:bodyPr/>
                    <a:lstStyle/>
                    <a:p>
                      <a:pPr algn="ctr"/>
                      <a:r>
                        <a:rPr lang="en-US" b="1" dirty="0">
                          <a:solidFill>
                            <a:srgbClr val="FF0000"/>
                          </a:solidFill>
                        </a:rPr>
                        <a:t>14</a:t>
                      </a:r>
                    </a:p>
                  </a:txBody>
                  <a:tcPr/>
                </a:tc>
                <a:extLst>
                  <a:ext uri="{0D108BD9-81ED-4DB2-BD59-A6C34878D82A}">
                    <a16:rowId xmlns:a16="http://schemas.microsoft.com/office/drawing/2014/main" val="2697418587"/>
                  </a:ext>
                </a:extLst>
              </a:tr>
              <a:tr h="370840">
                <a:tc>
                  <a:txBody>
                    <a:bodyPr/>
                    <a:lstStyle/>
                    <a:p>
                      <a:pPr algn="ctr"/>
                      <a:r>
                        <a:rPr lang="en-US" b="1" dirty="0"/>
                        <a:t>None</a:t>
                      </a:r>
                    </a:p>
                  </a:txBody>
                  <a:tcPr/>
                </a:tc>
                <a:tc>
                  <a:txBody>
                    <a:bodyPr/>
                    <a:lstStyle/>
                    <a:p>
                      <a:pPr algn="ctr"/>
                      <a:r>
                        <a:rPr lang="en-US" dirty="0"/>
                        <a:t>397</a:t>
                      </a:r>
                    </a:p>
                  </a:txBody>
                  <a:tcPr/>
                </a:tc>
                <a:tc>
                  <a:txBody>
                    <a:bodyPr/>
                    <a:lstStyle/>
                    <a:p>
                      <a:pPr algn="ctr"/>
                      <a:r>
                        <a:rPr lang="en-US" dirty="0"/>
                        <a:t>192</a:t>
                      </a:r>
                    </a:p>
                  </a:txBody>
                  <a:tcPr/>
                </a:tc>
                <a:tc>
                  <a:txBody>
                    <a:bodyPr/>
                    <a:lstStyle/>
                    <a:p>
                      <a:pPr algn="ctr"/>
                      <a:r>
                        <a:rPr lang="en-US" dirty="0"/>
                        <a:t>1</a:t>
                      </a:r>
                    </a:p>
                  </a:txBody>
                  <a:tcPr/>
                </a:tc>
                <a:tc>
                  <a:txBody>
                    <a:bodyPr/>
                    <a:lstStyle/>
                    <a:p>
                      <a:pPr algn="ctr"/>
                      <a:r>
                        <a:rPr lang="en-US" dirty="0"/>
                        <a:t>6</a:t>
                      </a:r>
                    </a:p>
                  </a:txBody>
                  <a:tcPr/>
                </a:tc>
                <a:extLst>
                  <a:ext uri="{0D108BD9-81ED-4DB2-BD59-A6C34878D82A}">
                    <a16:rowId xmlns:a16="http://schemas.microsoft.com/office/drawing/2014/main" val="2402914581"/>
                  </a:ext>
                </a:extLst>
              </a:tr>
              <a:tr h="370840">
                <a:tc>
                  <a:txBody>
                    <a:bodyPr/>
                    <a:lstStyle/>
                    <a:p>
                      <a:pPr algn="ctr"/>
                      <a:endParaRPr lang="en-US" b="1" dirty="0"/>
                    </a:p>
                  </a:txBody>
                  <a:tcPr/>
                </a:tc>
                <a:tc>
                  <a:txBody>
                    <a:bodyPr/>
                    <a:lstStyle/>
                    <a:p>
                      <a:pPr algn="ctr"/>
                      <a:r>
                        <a:rPr lang="en-US" b="1" dirty="0"/>
                        <a:t>Person</a:t>
                      </a:r>
                    </a:p>
                  </a:txBody>
                  <a:tcPr/>
                </a:tc>
                <a:tc>
                  <a:txBody>
                    <a:bodyPr/>
                    <a:lstStyle/>
                    <a:p>
                      <a:pPr algn="ctr"/>
                      <a:r>
                        <a:rPr lang="en-US" b="1" dirty="0"/>
                        <a:t>Biker</a:t>
                      </a:r>
                    </a:p>
                  </a:txBody>
                  <a:tcPr/>
                </a:tc>
                <a:tc>
                  <a:txBody>
                    <a:bodyPr/>
                    <a:lstStyle/>
                    <a:p>
                      <a:pPr algn="ctr"/>
                      <a:r>
                        <a:rPr lang="en-US" b="1" dirty="0"/>
                        <a:t>Bus</a:t>
                      </a:r>
                    </a:p>
                  </a:txBody>
                  <a:tcPr/>
                </a:tc>
                <a:tc>
                  <a:txBody>
                    <a:bodyPr/>
                    <a:lstStyle/>
                    <a:p>
                      <a:pPr algn="ctr"/>
                      <a:r>
                        <a:rPr lang="en-US" b="1" dirty="0"/>
                        <a:t>Car</a:t>
                      </a:r>
                    </a:p>
                  </a:txBody>
                  <a:tcPr/>
                </a:tc>
                <a:extLst>
                  <a:ext uri="{0D108BD9-81ED-4DB2-BD59-A6C34878D82A}">
                    <a16:rowId xmlns:a16="http://schemas.microsoft.com/office/drawing/2014/main" val="432272530"/>
                  </a:ext>
                </a:extLst>
              </a:tr>
            </a:tbl>
          </a:graphicData>
        </a:graphic>
      </p:graphicFrame>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ADC7CF6-7133-4CEF-B06D-D10DFDD09B6C}"/>
                  </a:ext>
                </a:extLst>
              </p:cNvPr>
              <p:cNvSpPr txBox="1"/>
              <p:nvPr/>
            </p:nvSpPr>
            <p:spPr>
              <a:xfrm>
                <a:off x="1543050" y="3779837"/>
                <a:ext cx="6858000" cy="304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𝑝𝑒𝑟𝑠𝑜𝑛</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4829</m:t>
                          </m:r>
                        </m:num>
                        <m:den>
                          <m:r>
                            <a:rPr lang="en-US" b="0" i="1" smtClean="0">
                              <a:latin typeface="Cambria Math" panose="02040503050406030204" pitchFamily="18" charset="0"/>
                            </a:rPr>
                            <m:t>4829+415</m:t>
                          </m:r>
                        </m:den>
                      </m:f>
                      <m:r>
                        <a:rPr lang="en-US" b="0" i="1" smtClean="0">
                          <a:latin typeface="Cambria Math" panose="02040503050406030204" pitchFamily="18" charset="0"/>
                        </a:rPr>
                        <m:t>=</m:t>
                      </m:r>
                      <m:r>
                        <a:rPr lang="en-US" b="0" i="1" smtClean="0">
                          <a:latin typeface="Cambria Math" panose="02040503050406030204" pitchFamily="18" charset="0"/>
                        </a:rPr>
                        <m:t>0.933</m:t>
                      </m:r>
                      <m:r>
                        <a:rPr lang="en-US" b="0" i="1" smtClean="0">
                          <a:latin typeface="Cambria Math" panose="02040503050406030204" pitchFamily="18" charset="0"/>
                        </a:rPr>
                        <m:t> </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𝑏𝑖𝑘𝑒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738</m:t>
                          </m:r>
                        </m:num>
                        <m:den>
                          <m:r>
                            <a:rPr lang="en-US" b="0" i="1" smtClean="0">
                              <a:latin typeface="Cambria Math" panose="02040503050406030204" pitchFamily="18" charset="0"/>
                            </a:rPr>
                            <m:t>738+582</m:t>
                          </m:r>
                        </m:den>
                      </m:f>
                      <m:r>
                        <a:rPr lang="en-US" b="0" i="1" smtClean="0">
                          <a:latin typeface="Cambria Math" panose="02040503050406030204" pitchFamily="18" charset="0"/>
                        </a:rPr>
                        <m:t>=0.</m:t>
                      </m:r>
                      <m:r>
                        <a:rPr lang="en-US" b="0" i="1" smtClean="0">
                          <a:latin typeface="Cambria Math" panose="02040503050406030204" pitchFamily="18" charset="0"/>
                        </a:rPr>
                        <m:t>625</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14</m:t>
                          </m:r>
                        </m:num>
                        <m:den>
                          <m:r>
                            <a:rPr lang="en-US" b="0" i="1" smtClean="0">
                              <a:latin typeface="Cambria Math" panose="02040503050406030204" pitchFamily="18" charset="0"/>
                            </a:rPr>
                            <m:t>14</m:t>
                          </m:r>
                        </m:den>
                      </m:f>
                      <m:r>
                        <a:rPr lang="en-US" b="0" i="1" smtClean="0">
                          <a:latin typeface="Cambria Math" panose="02040503050406030204" pitchFamily="18" charset="0"/>
                        </a:rPr>
                        <m:t>=1</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𝑝𝑟𝑒𝑐𝑖𝑠𝑖𝑜𝑛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22</m:t>
                          </m:r>
                        </m:num>
                        <m:den>
                          <m:r>
                            <a:rPr lang="en-US" b="0" i="1" smtClean="0">
                              <a:latin typeface="Cambria Math" panose="02040503050406030204" pitchFamily="18" charset="0"/>
                            </a:rPr>
                            <m:t>22+8</m:t>
                          </m:r>
                        </m:den>
                      </m:f>
                      <m:r>
                        <a:rPr lang="en-US" b="0" i="1" smtClean="0">
                          <a:latin typeface="Cambria Math" panose="02040503050406030204" pitchFamily="18" charset="0"/>
                        </a:rPr>
                        <m:t>=0.7333</m:t>
                      </m:r>
                    </m:oMath>
                  </m:oMathPara>
                </a14:m>
                <a:endParaRPr lang="en-US" dirty="0"/>
              </a:p>
            </p:txBody>
          </p:sp>
        </mc:Choice>
        <mc:Fallback>
          <p:sp>
            <p:nvSpPr>
              <p:cNvPr id="6" name="TextBox 5">
                <a:extLst>
                  <a:ext uri="{FF2B5EF4-FFF2-40B4-BE49-F238E27FC236}">
                    <a16:creationId xmlns:a16="http://schemas.microsoft.com/office/drawing/2014/main" id="{0ADC7CF6-7133-4CEF-B06D-D10DFDD09B6C}"/>
                  </a:ext>
                </a:extLst>
              </p:cNvPr>
              <p:cNvSpPr txBox="1">
                <a:spLocks noRot="1" noChangeAspect="1" noMove="1" noResize="1" noEditPoints="1" noAdjustHandles="1" noChangeArrowheads="1" noChangeShapeType="1" noTextEdit="1"/>
              </p:cNvSpPr>
              <p:nvPr/>
            </p:nvSpPr>
            <p:spPr>
              <a:xfrm>
                <a:off x="1543050" y="3779837"/>
                <a:ext cx="6858000" cy="3040832"/>
              </a:xfrm>
              <a:prstGeom prst="rect">
                <a:avLst/>
              </a:prstGeom>
              <a:blipFill>
                <a:blip r:embed="rId3"/>
                <a:stretch>
                  <a:fillRect/>
                </a:stretch>
              </a:blipFill>
            </p:spPr>
            <p:txBody>
              <a:bodyPr/>
              <a:lstStyle/>
              <a:p>
                <a:r>
                  <a:rPr lang="en-US">
                    <a:noFill/>
                  </a:rPr>
                  <a:t> </a:t>
                </a:r>
              </a:p>
            </p:txBody>
          </p:sp>
        </mc:Fallback>
      </mc:AlternateContent>
      <p:sp>
        <p:nvSpPr>
          <p:cNvPr id="9" name="タイトル 8">
            <a:extLst>
              <a:ext uri="{FF2B5EF4-FFF2-40B4-BE49-F238E27FC236}">
                <a16:creationId xmlns:a16="http://schemas.microsoft.com/office/drawing/2014/main" id="{456A0401-37BA-6581-14DF-CF493D0638AD}"/>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Modified Retina Evaluation</a:t>
            </a:r>
          </a:p>
        </p:txBody>
      </p:sp>
    </p:spTree>
    <p:extLst>
      <p:ext uri="{BB962C8B-B14F-4D97-AF65-F5344CB8AC3E}">
        <p14:creationId xmlns:p14="http://schemas.microsoft.com/office/powerpoint/2010/main" val="34481757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45</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Confusion Matrix</a:t>
            </a:r>
          </a:p>
        </p:txBody>
      </p:sp>
      <p:sp>
        <p:nvSpPr>
          <p:cNvPr id="9" name="タイトル 8">
            <a:extLst>
              <a:ext uri="{FF2B5EF4-FFF2-40B4-BE49-F238E27FC236}">
                <a16:creationId xmlns:a16="http://schemas.microsoft.com/office/drawing/2014/main" id="{456A0401-37BA-6581-14DF-CF493D0638AD}"/>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Modified Retina Evaluation</a:t>
            </a:r>
          </a:p>
        </p:txBody>
      </p:sp>
      <p:graphicFrame>
        <p:nvGraphicFramePr>
          <p:cNvPr id="5" name="Πίνακας 4">
            <a:extLst>
              <a:ext uri="{FF2B5EF4-FFF2-40B4-BE49-F238E27FC236}">
                <a16:creationId xmlns:a16="http://schemas.microsoft.com/office/drawing/2014/main" id="{C823D42C-13AC-62EF-DB6F-12A452A2E45C}"/>
              </a:ext>
            </a:extLst>
          </p:cNvPr>
          <p:cNvGraphicFramePr>
            <a:graphicFrameLocks noGrp="1"/>
          </p:cNvGraphicFramePr>
          <p:nvPr>
            <p:extLst>
              <p:ext uri="{D42A27DB-BD31-4B8C-83A1-F6EECF244321}">
                <p14:modId xmlns:p14="http://schemas.microsoft.com/office/powerpoint/2010/main" val="4220830200"/>
              </p:ext>
            </p:extLst>
          </p:nvPr>
        </p:nvGraphicFramePr>
        <p:xfrm>
          <a:off x="535865" y="2408237"/>
          <a:ext cx="8697784" cy="2438400"/>
        </p:xfrm>
        <a:graphic>
          <a:graphicData uri="http://schemas.openxmlformats.org/drawingml/2006/table">
            <a:tbl>
              <a:tblPr firstRow="1" firstCol="1" bandRow="1">
                <a:tableStyleId>{5C22544A-7EE6-4342-B048-85BDC9FD1C3A}</a:tableStyleId>
              </a:tblPr>
              <a:tblGrid>
                <a:gridCol w="923692">
                  <a:extLst>
                    <a:ext uri="{9D8B030D-6E8A-4147-A177-3AD203B41FA5}">
                      <a16:colId xmlns:a16="http://schemas.microsoft.com/office/drawing/2014/main" val="1360926419"/>
                    </a:ext>
                  </a:extLst>
                </a:gridCol>
                <a:gridCol w="713060">
                  <a:extLst>
                    <a:ext uri="{9D8B030D-6E8A-4147-A177-3AD203B41FA5}">
                      <a16:colId xmlns:a16="http://schemas.microsoft.com/office/drawing/2014/main" val="2492292174"/>
                    </a:ext>
                  </a:extLst>
                </a:gridCol>
                <a:gridCol w="644459">
                  <a:extLst>
                    <a:ext uri="{9D8B030D-6E8A-4147-A177-3AD203B41FA5}">
                      <a16:colId xmlns:a16="http://schemas.microsoft.com/office/drawing/2014/main" val="1438010704"/>
                    </a:ext>
                  </a:extLst>
                </a:gridCol>
                <a:gridCol w="611608">
                  <a:extLst>
                    <a:ext uri="{9D8B030D-6E8A-4147-A177-3AD203B41FA5}">
                      <a16:colId xmlns:a16="http://schemas.microsoft.com/office/drawing/2014/main" val="4266435172"/>
                    </a:ext>
                  </a:extLst>
                </a:gridCol>
                <a:gridCol w="643494">
                  <a:extLst>
                    <a:ext uri="{9D8B030D-6E8A-4147-A177-3AD203B41FA5}">
                      <a16:colId xmlns:a16="http://schemas.microsoft.com/office/drawing/2014/main" val="1188778861"/>
                    </a:ext>
                  </a:extLst>
                </a:gridCol>
                <a:gridCol w="642527">
                  <a:extLst>
                    <a:ext uri="{9D8B030D-6E8A-4147-A177-3AD203B41FA5}">
                      <a16:colId xmlns:a16="http://schemas.microsoft.com/office/drawing/2014/main" val="3003984131"/>
                    </a:ext>
                  </a:extLst>
                </a:gridCol>
                <a:gridCol w="644459">
                  <a:extLst>
                    <a:ext uri="{9D8B030D-6E8A-4147-A177-3AD203B41FA5}">
                      <a16:colId xmlns:a16="http://schemas.microsoft.com/office/drawing/2014/main" val="1165234046"/>
                    </a:ext>
                  </a:extLst>
                </a:gridCol>
                <a:gridCol w="642527">
                  <a:extLst>
                    <a:ext uri="{9D8B030D-6E8A-4147-A177-3AD203B41FA5}">
                      <a16:colId xmlns:a16="http://schemas.microsoft.com/office/drawing/2014/main" val="2842787236"/>
                    </a:ext>
                  </a:extLst>
                </a:gridCol>
                <a:gridCol w="644459">
                  <a:extLst>
                    <a:ext uri="{9D8B030D-6E8A-4147-A177-3AD203B41FA5}">
                      <a16:colId xmlns:a16="http://schemas.microsoft.com/office/drawing/2014/main" val="984779654"/>
                    </a:ext>
                  </a:extLst>
                </a:gridCol>
                <a:gridCol w="642527">
                  <a:extLst>
                    <a:ext uri="{9D8B030D-6E8A-4147-A177-3AD203B41FA5}">
                      <a16:colId xmlns:a16="http://schemas.microsoft.com/office/drawing/2014/main" val="1207405953"/>
                    </a:ext>
                  </a:extLst>
                </a:gridCol>
                <a:gridCol w="644459">
                  <a:extLst>
                    <a:ext uri="{9D8B030D-6E8A-4147-A177-3AD203B41FA5}">
                      <a16:colId xmlns:a16="http://schemas.microsoft.com/office/drawing/2014/main" val="1254749137"/>
                    </a:ext>
                  </a:extLst>
                </a:gridCol>
                <a:gridCol w="642527">
                  <a:extLst>
                    <a:ext uri="{9D8B030D-6E8A-4147-A177-3AD203B41FA5}">
                      <a16:colId xmlns:a16="http://schemas.microsoft.com/office/drawing/2014/main" val="1788911591"/>
                    </a:ext>
                  </a:extLst>
                </a:gridCol>
                <a:gridCol w="657986">
                  <a:extLst>
                    <a:ext uri="{9D8B030D-6E8A-4147-A177-3AD203B41FA5}">
                      <a16:colId xmlns:a16="http://schemas.microsoft.com/office/drawing/2014/main" val="2553629408"/>
                    </a:ext>
                  </a:extLst>
                </a:gridCol>
              </a:tblGrid>
              <a:tr h="406400">
                <a:tc>
                  <a:txBody>
                    <a:bodyPr/>
                    <a:lstStyle/>
                    <a:p>
                      <a:pPr marL="0" marR="0" algn="ctr">
                        <a:lnSpc>
                          <a:spcPct val="115000"/>
                        </a:lnSpc>
                        <a:spcBef>
                          <a:spcPts val="0"/>
                        </a:spcBef>
                        <a:spcAft>
                          <a:spcPts val="1000"/>
                        </a:spcAft>
                      </a:pPr>
                      <a:r>
                        <a:rPr lang="en-US" sz="11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lnSpc>
                          <a:spcPct val="115000"/>
                        </a:lnSpc>
                        <a:spcBef>
                          <a:spcPts val="0"/>
                        </a:spcBef>
                        <a:spcAft>
                          <a:spcPts val="1000"/>
                        </a:spcAft>
                      </a:pPr>
                      <a:r>
                        <a:rPr lang="en-US" sz="1100" dirty="0">
                          <a:effectLst/>
                        </a:rPr>
                        <a:t>1</a:t>
                      </a:r>
                      <a:r>
                        <a:rPr lang="en-US" sz="1100" baseline="30000" dirty="0">
                          <a:effectLst/>
                        </a:rPr>
                        <a:t>st</a:t>
                      </a:r>
                      <a:r>
                        <a:rPr lang="en-US" sz="1100" dirty="0">
                          <a:effectLst/>
                        </a:rPr>
                        <a:t> fold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marL="0" marR="0" algn="ctr">
                        <a:lnSpc>
                          <a:spcPct val="115000"/>
                        </a:lnSpc>
                        <a:spcBef>
                          <a:spcPts val="0"/>
                        </a:spcBef>
                        <a:spcAft>
                          <a:spcPts val="1000"/>
                        </a:spcAft>
                      </a:pPr>
                      <a:r>
                        <a:rPr lang="en-US" sz="1100">
                          <a:effectLst/>
                        </a:rPr>
                        <a:t>2</a:t>
                      </a:r>
                      <a:r>
                        <a:rPr lang="en-US" sz="1100" baseline="30000">
                          <a:effectLst/>
                        </a:rPr>
                        <a:t>nd</a:t>
                      </a:r>
                      <a:r>
                        <a:rPr lang="en-US" sz="1100">
                          <a:effectLst/>
                        </a:rPr>
                        <a:t> fold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marL="0" marR="0" algn="ctr">
                        <a:lnSpc>
                          <a:spcPct val="115000"/>
                        </a:lnSpc>
                        <a:spcBef>
                          <a:spcPts val="0"/>
                        </a:spcBef>
                        <a:spcAft>
                          <a:spcPts val="1000"/>
                        </a:spcAft>
                      </a:pPr>
                      <a:r>
                        <a:rPr lang="en-US" sz="1100">
                          <a:effectLst/>
                        </a:rPr>
                        <a:t>3</a:t>
                      </a:r>
                      <a:r>
                        <a:rPr lang="en-US" sz="1100" baseline="30000">
                          <a:effectLst/>
                        </a:rPr>
                        <a:t>rd</a:t>
                      </a:r>
                      <a:r>
                        <a:rPr lang="en-US" sz="1100">
                          <a:effectLst/>
                        </a:rPr>
                        <a:t> fold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marL="0" marR="0" algn="ctr">
                        <a:lnSpc>
                          <a:spcPct val="115000"/>
                        </a:lnSpc>
                        <a:spcBef>
                          <a:spcPts val="0"/>
                        </a:spcBef>
                        <a:spcAft>
                          <a:spcPts val="1000"/>
                        </a:spcAft>
                      </a:pPr>
                      <a:r>
                        <a:rPr lang="en-US" sz="1100">
                          <a:effectLst/>
                        </a:rPr>
                        <a:t>4</a:t>
                      </a:r>
                      <a:r>
                        <a:rPr lang="en-US" sz="1100" baseline="30000">
                          <a:effectLst/>
                        </a:rPr>
                        <a:t>th</a:t>
                      </a:r>
                      <a:r>
                        <a:rPr lang="en-US" sz="1100">
                          <a:effectLst/>
                        </a:rPr>
                        <a:t> fold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marL="0" marR="0" algn="ctr">
                        <a:lnSpc>
                          <a:spcPct val="115000"/>
                        </a:lnSpc>
                        <a:spcBef>
                          <a:spcPts val="0"/>
                        </a:spcBef>
                        <a:spcAft>
                          <a:spcPts val="1000"/>
                        </a:spcAft>
                      </a:pPr>
                      <a:r>
                        <a:rPr lang="en-US" sz="1100">
                          <a:effectLst/>
                        </a:rPr>
                        <a:t>5</a:t>
                      </a:r>
                      <a:r>
                        <a:rPr lang="en-US" sz="1100" baseline="30000">
                          <a:effectLst/>
                        </a:rPr>
                        <a:t>th</a:t>
                      </a:r>
                      <a:r>
                        <a:rPr lang="en-US" sz="1100">
                          <a:effectLst/>
                        </a:rPr>
                        <a:t> fold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marL="0" marR="0" algn="ctr">
                        <a:lnSpc>
                          <a:spcPct val="115000"/>
                        </a:lnSpc>
                        <a:spcBef>
                          <a:spcPts val="0"/>
                        </a:spcBef>
                        <a:spcAft>
                          <a:spcPts val="1000"/>
                        </a:spcAft>
                      </a:pPr>
                      <a:r>
                        <a:rPr lang="en-US" sz="1100">
                          <a:effectLst/>
                        </a:rPr>
                        <a:t>Mean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3287886788"/>
                  </a:ext>
                </a:extLst>
              </a:tr>
              <a:tr h="406400">
                <a:tc>
                  <a:txBody>
                    <a:bodyPr/>
                    <a:lstStyle/>
                    <a:p>
                      <a:pPr marL="0" marR="0" algn="ctr">
                        <a:lnSpc>
                          <a:spcPct val="115000"/>
                        </a:lnSpc>
                        <a:spcBef>
                          <a:spcPts val="0"/>
                        </a:spcBef>
                        <a:spcAft>
                          <a:spcPts val="1000"/>
                        </a:spcAft>
                      </a:pPr>
                      <a:r>
                        <a:rPr lang="en-US" sz="1100" dirty="0">
                          <a:solidFill>
                            <a:schemeClr val="tx1"/>
                          </a:solidFill>
                          <a:effectLst/>
                        </a:rPr>
                        <a:t>Accuracy</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0.811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0.808</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0.776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0.756</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0.603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0.688</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0.749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0.777</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0.860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0.819</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0.759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0.770</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38237154"/>
                  </a:ext>
                </a:extLst>
              </a:tr>
              <a:tr h="406400">
                <a:tc>
                  <a:txBody>
                    <a:bodyPr/>
                    <a:lstStyle/>
                    <a:p>
                      <a:pPr marL="0" marR="0" algn="ctr">
                        <a:lnSpc>
                          <a:spcPct val="115000"/>
                        </a:lnSpc>
                        <a:spcBef>
                          <a:spcPts val="0"/>
                        </a:spcBef>
                        <a:spcAft>
                          <a:spcPts val="1000"/>
                        </a:spcAft>
                      </a:pPr>
                      <a:r>
                        <a:rPr lang="en-US" sz="1100" dirty="0">
                          <a:solidFill>
                            <a:schemeClr val="tx1"/>
                          </a:solidFill>
                          <a:effectLst/>
                        </a:rPr>
                        <a:t>Precision</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0.887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0.846</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0.844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0.877</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0.834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0.854</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0.866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0.898</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0.901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0.875</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effectLst/>
                        </a:rPr>
                        <a:t>0.866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0.870</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58934735"/>
                  </a:ext>
                </a:extLst>
              </a:tr>
              <a:tr h="406400">
                <a:tc>
                  <a:txBody>
                    <a:bodyPr/>
                    <a:lstStyle/>
                    <a:p>
                      <a:pPr marL="0" marR="0" algn="ctr">
                        <a:lnSpc>
                          <a:spcPct val="115000"/>
                        </a:lnSpc>
                        <a:spcBef>
                          <a:spcPts val="0"/>
                        </a:spcBef>
                        <a:spcAft>
                          <a:spcPts val="1000"/>
                        </a:spcAft>
                      </a:pPr>
                      <a:r>
                        <a:rPr lang="en-US" sz="1100" dirty="0">
                          <a:solidFill>
                            <a:schemeClr val="tx1"/>
                          </a:solidFill>
                          <a:effectLst/>
                        </a:rPr>
                        <a:t>Recall</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0.912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solidFill>
                            <a:srgbClr val="FF0000"/>
                          </a:solidFill>
                          <a:effectLst/>
                        </a:rPr>
                        <a:t>0.901</a:t>
                      </a:r>
                      <a:endParaRPr lang="en-US" sz="16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0.909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0.920</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0.705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0.703</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0.819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0.800</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0.963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0.966</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effectLst/>
                        </a:rPr>
                        <a:t>0.861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0.858</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32913675"/>
                  </a:ext>
                </a:extLst>
              </a:tr>
              <a:tr h="406400">
                <a:tc>
                  <a:txBody>
                    <a:bodyPr/>
                    <a:lstStyle/>
                    <a:p>
                      <a:pPr marL="0" marR="0" algn="ctr">
                        <a:lnSpc>
                          <a:spcPct val="115000"/>
                        </a:lnSpc>
                        <a:spcBef>
                          <a:spcPts val="0"/>
                        </a:spcBef>
                        <a:spcAft>
                          <a:spcPts val="1000"/>
                        </a:spcAft>
                      </a:pPr>
                      <a:r>
                        <a:rPr lang="en-US" sz="1100" dirty="0">
                          <a:solidFill>
                            <a:schemeClr val="tx1"/>
                          </a:solidFill>
                          <a:effectLst/>
                        </a:rPr>
                        <a:t>F_1 score</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0.899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0.873</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0.875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0.897</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0.764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0.771</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0.841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0.846</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a:effectLst/>
                        </a:rPr>
                        <a:t>0.930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0.918</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effectLst/>
                        </a:rPr>
                        <a:t>0.861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dirty="0">
                          <a:solidFill>
                            <a:srgbClr val="FF0000"/>
                          </a:solidFill>
                          <a:effectLst/>
                        </a:rPr>
                        <a:t>0.861</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52362500"/>
                  </a:ext>
                </a:extLst>
              </a:tr>
              <a:tr h="406400">
                <a:tc>
                  <a:txBody>
                    <a:bodyPr/>
                    <a:lstStyle/>
                    <a:p>
                      <a:pPr marL="0" marR="0" algn="ctr">
                        <a:lnSpc>
                          <a:spcPct val="115000"/>
                        </a:lnSpc>
                        <a:spcBef>
                          <a:spcPts val="0"/>
                        </a:spcBef>
                        <a:spcAft>
                          <a:spcPts val="1000"/>
                        </a:spcAft>
                      </a:pPr>
                      <a:r>
                        <a:rPr lang="en-US" sz="1100" b="1" dirty="0">
                          <a:effectLst/>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b="1" dirty="0">
                          <a:effectLst/>
                        </a:rPr>
                        <a:t>Val</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b="1" dirty="0">
                          <a:effectLst/>
                        </a:rPr>
                        <a:t>Test</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b="1" dirty="0">
                          <a:effectLst/>
                        </a:rPr>
                        <a:t>Val</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b="1" dirty="0">
                          <a:effectLst/>
                        </a:rPr>
                        <a:t>Test</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b="1" dirty="0">
                          <a:effectLst/>
                        </a:rPr>
                        <a:t>Val</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b="1">
                          <a:effectLst/>
                        </a:rPr>
                        <a:t>Test</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b="1" dirty="0">
                          <a:effectLst/>
                        </a:rPr>
                        <a:t>Val</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b="1" dirty="0">
                          <a:effectLst/>
                        </a:rPr>
                        <a:t>Test</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b="1" dirty="0">
                          <a:effectLst/>
                        </a:rPr>
                        <a:t>Val</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b="1">
                          <a:effectLst/>
                        </a:rPr>
                        <a:t>Test</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b="1">
                          <a:effectLst/>
                        </a:rPr>
                        <a:t>Val</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100" b="1" dirty="0">
                          <a:effectLst/>
                        </a:rPr>
                        <a:t>Test</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48763525"/>
                  </a:ext>
                </a:extLst>
              </a:tr>
            </a:tbl>
          </a:graphicData>
        </a:graphic>
      </p:graphicFrame>
    </p:spTree>
    <p:extLst>
      <p:ext uri="{BB962C8B-B14F-4D97-AF65-F5344CB8AC3E}">
        <p14:creationId xmlns:p14="http://schemas.microsoft.com/office/powerpoint/2010/main" val="25727257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46</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p:sp>
        <p:nvSpPr>
          <p:cNvPr id="5" name="TextBox 4">
            <a:extLst>
              <a:ext uri="{FF2B5EF4-FFF2-40B4-BE49-F238E27FC236}">
                <a16:creationId xmlns:a16="http://schemas.microsoft.com/office/drawing/2014/main" id="{9D6B7C95-7824-4425-9A31-2B0C292303D8}"/>
              </a:ext>
            </a:extLst>
          </p:cNvPr>
          <p:cNvSpPr txBox="1"/>
          <p:nvPr/>
        </p:nvSpPr>
        <p:spPr>
          <a:xfrm>
            <a:off x="2220912" y="2902674"/>
            <a:ext cx="88392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Significant more time to train the model.</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Accuracy 6% higher than original.</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Precision 4% higher than the original.</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Recall 1% higher than the original.</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F1 score 2% higher than the original.</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Mean Average Precision and weighted </a:t>
            </a:r>
            <a:r>
              <a:rPr lang="en-US" dirty="0" err="1">
                <a:latin typeface="Times New Roman" panose="02020603050405020304" pitchFamily="18" charset="0"/>
                <a:cs typeface="Times New Roman" panose="02020603050405020304" pitchFamily="18" charset="0"/>
              </a:rPr>
              <a:t>mAP</a:t>
            </a:r>
            <a:r>
              <a:rPr lang="en-US" dirty="0">
                <a:latin typeface="Times New Roman" panose="02020603050405020304" pitchFamily="18" charset="0"/>
                <a:cs typeface="Times New Roman" panose="02020603050405020304" pitchFamily="18" charset="0"/>
              </a:rPr>
              <a:t> higher than the original.</a:t>
            </a:r>
          </a:p>
        </p:txBody>
      </p:sp>
      <p:sp>
        <p:nvSpPr>
          <p:cNvPr id="9" name="タイトル 8">
            <a:extLst>
              <a:ext uri="{FF2B5EF4-FFF2-40B4-BE49-F238E27FC236}">
                <a16:creationId xmlns:a16="http://schemas.microsoft.com/office/drawing/2014/main" id="{1C64BC7E-9420-4C80-8F30-248671EFDB8A}"/>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Modified v Original Retina</a:t>
            </a:r>
          </a:p>
        </p:txBody>
      </p:sp>
    </p:spTree>
    <p:extLst>
      <p:ext uri="{BB962C8B-B14F-4D97-AF65-F5344CB8AC3E}">
        <p14:creationId xmlns:p14="http://schemas.microsoft.com/office/powerpoint/2010/main" val="12663475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47</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p:sp>
        <p:nvSpPr>
          <p:cNvPr id="9" name="タイトル 8">
            <a:extLst>
              <a:ext uri="{FF2B5EF4-FFF2-40B4-BE49-F238E27FC236}">
                <a16:creationId xmlns:a16="http://schemas.microsoft.com/office/drawing/2014/main" id="{1C64BC7E-9420-4C80-8F30-248671EFDB8A}"/>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Comparison to other models</a:t>
            </a:r>
          </a:p>
        </p:txBody>
      </p:sp>
      <p:graphicFrame>
        <p:nvGraphicFramePr>
          <p:cNvPr id="6" name="Πίνακας 5">
            <a:extLst>
              <a:ext uri="{FF2B5EF4-FFF2-40B4-BE49-F238E27FC236}">
                <a16:creationId xmlns:a16="http://schemas.microsoft.com/office/drawing/2014/main" id="{5E16084C-6E95-9BAB-2A47-B0CD5DCC253A}"/>
              </a:ext>
            </a:extLst>
          </p:cNvPr>
          <p:cNvGraphicFramePr>
            <a:graphicFrameLocks noGrp="1"/>
          </p:cNvGraphicFramePr>
          <p:nvPr>
            <p:extLst>
              <p:ext uri="{D42A27DB-BD31-4B8C-83A1-F6EECF244321}">
                <p14:modId xmlns:p14="http://schemas.microsoft.com/office/powerpoint/2010/main" val="133077899"/>
              </p:ext>
            </p:extLst>
          </p:nvPr>
        </p:nvGraphicFramePr>
        <p:xfrm>
          <a:off x="1839912" y="2378993"/>
          <a:ext cx="6172200" cy="2801688"/>
        </p:xfrm>
        <a:graphic>
          <a:graphicData uri="http://schemas.openxmlformats.org/drawingml/2006/table">
            <a:tbl>
              <a:tblPr firstRow="1" firstCol="1" bandRow="1">
                <a:tableStyleId>{5C22544A-7EE6-4342-B048-85BDC9FD1C3A}</a:tableStyleId>
              </a:tblPr>
              <a:tblGrid>
                <a:gridCol w="3086100">
                  <a:extLst>
                    <a:ext uri="{9D8B030D-6E8A-4147-A177-3AD203B41FA5}">
                      <a16:colId xmlns:a16="http://schemas.microsoft.com/office/drawing/2014/main" val="182168728"/>
                    </a:ext>
                  </a:extLst>
                </a:gridCol>
                <a:gridCol w="3086100">
                  <a:extLst>
                    <a:ext uri="{9D8B030D-6E8A-4147-A177-3AD203B41FA5}">
                      <a16:colId xmlns:a16="http://schemas.microsoft.com/office/drawing/2014/main" val="664834390"/>
                    </a:ext>
                  </a:extLst>
                </a:gridCol>
              </a:tblGrid>
              <a:tr h="466948">
                <a:tc>
                  <a:txBody>
                    <a:bodyPr/>
                    <a:lstStyle/>
                    <a:p>
                      <a:pPr marL="0" marR="0" algn="ctr">
                        <a:lnSpc>
                          <a:spcPct val="115000"/>
                        </a:lnSpc>
                        <a:spcBef>
                          <a:spcPts val="0"/>
                        </a:spcBef>
                        <a:spcAft>
                          <a:spcPts val="1000"/>
                        </a:spcAft>
                      </a:pPr>
                      <a:r>
                        <a:rPr lang="en-US" sz="1600" dirty="0">
                          <a:effectLst/>
                        </a:rPr>
                        <a:t>Model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600">
                          <a:effectLst/>
                        </a:rPr>
                        <a:t>mAP(%)</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6438365"/>
                  </a:ext>
                </a:extLst>
              </a:tr>
              <a:tr h="466948">
                <a:tc>
                  <a:txBody>
                    <a:bodyPr/>
                    <a:lstStyle/>
                    <a:p>
                      <a:pPr marL="0" marR="0" algn="ctr">
                        <a:lnSpc>
                          <a:spcPct val="115000"/>
                        </a:lnSpc>
                        <a:spcBef>
                          <a:spcPts val="0"/>
                        </a:spcBef>
                        <a:spcAft>
                          <a:spcPts val="1000"/>
                        </a:spcAft>
                      </a:pPr>
                      <a:r>
                        <a:rPr lang="en-US" sz="1600">
                          <a:effectLst/>
                        </a:rPr>
                        <a:t>FasterRCNN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600" dirty="0">
                          <a:effectLst/>
                        </a:rPr>
                        <a:t>59.60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49608982"/>
                  </a:ext>
                </a:extLst>
              </a:tr>
              <a:tr h="466948">
                <a:tc>
                  <a:txBody>
                    <a:bodyPr/>
                    <a:lstStyle/>
                    <a:p>
                      <a:pPr marL="0" marR="0" algn="ctr">
                        <a:lnSpc>
                          <a:spcPct val="115000"/>
                        </a:lnSpc>
                        <a:spcBef>
                          <a:spcPts val="0"/>
                        </a:spcBef>
                        <a:spcAft>
                          <a:spcPts val="1000"/>
                        </a:spcAft>
                      </a:pPr>
                      <a:r>
                        <a:rPr lang="en-US" sz="1600">
                          <a:effectLst/>
                        </a:rPr>
                        <a:t>SSD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600">
                          <a:effectLst/>
                        </a:rPr>
                        <a:t>64.31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25015726"/>
                  </a:ext>
                </a:extLst>
              </a:tr>
              <a:tr h="466948">
                <a:tc>
                  <a:txBody>
                    <a:bodyPr/>
                    <a:lstStyle/>
                    <a:p>
                      <a:pPr marL="0" marR="0" algn="ctr">
                        <a:lnSpc>
                          <a:spcPct val="115000"/>
                        </a:lnSpc>
                        <a:spcBef>
                          <a:spcPts val="0"/>
                        </a:spcBef>
                        <a:spcAft>
                          <a:spcPts val="1000"/>
                        </a:spcAft>
                      </a:pPr>
                      <a:r>
                        <a:rPr lang="en-US" sz="1600" dirty="0">
                          <a:effectLst/>
                        </a:rPr>
                        <a:t>YOLOv3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600" dirty="0">
                          <a:effectLst/>
                        </a:rPr>
                        <a:t>57.42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98359029"/>
                  </a:ext>
                </a:extLst>
              </a:tr>
              <a:tr h="466948">
                <a:tc>
                  <a:txBody>
                    <a:bodyPr/>
                    <a:lstStyle/>
                    <a:p>
                      <a:pPr marL="0" marR="0" algn="ctr">
                        <a:lnSpc>
                          <a:spcPct val="115000"/>
                        </a:lnSpc>
                        <a:spcBef>
                          <a:spcPts val="0"/>
                        </a:spcBef>
                        <a:spcAft>
                          <a:spcPts val="1000"/>
                        </a:spcAft>
                      </a:pPr>
                      <a:r>
                        <a:rPr lang="en-US" sz="1600">
                          <a:effectLst/>
                        </a:rPr>
                        <a:t>RetinaNet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600" dirty="0">
                          <a:effectLst/>
                        </a:rPr>
                        <a:t>61.10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04454535"/>
                  </a:ext>
                </a:extLst>
              </a:tr>
              <a:tr h="466948">
                <a:tc>
                  <a:txBody>
                    <a:bodyPr/>
                    <a:lstStyle/>
                    <a:p>
                      <a:pPr marL="0" marR="0" algn="ctr">
                        <a:lnSpc>
                          <a:spcPct val="115000"/>
                        </a:lnSpc>
                        <a:spcBef>
                          <a:spcPts val="0"/>
                        </a:spcBef>
                        <a:spcAft>
                          <a:spcPts val="1000"/>
                        </a:spcAft>
                      </a:pPr>
                      <a:r>
                        <a:rPr lang="en-US" sz="1600">
                          <a:effectLst/>
                        </a:rPr>
                        <a:t>Modified Retina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n-US" sz="1600" dirty="0">
                          <a:solidFill>
                            <a:srgbClr val="FF0000"/>
                          </a:solidFill>
                          <a:effectLst/>
                        </a:rPr>
                        <a:t>63.27</a:t>
                      </a:r>
                      <a:endParaRPr lang="en-US"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25603130"/>
                  </a:ext>
                </a:extLst>
              </a:tr>
            </a:tbl>
          </a:graphicData>
        </a:graphic>
      </p:graphicFrame>
    </p:spTree>
    <p:extLst>
      <p:ext uri="{BB962C8B-B14F-4D97-AF65-F5344CB8AC3E}">
        <p14:creationId xmlns:p14="http://schemas.microsoft.com/office/powerpoint/2010/main" val="23716356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48</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p:sp>
        <p:nvSpPr>
          <p:cNvPr id="5" name="TextBox 4">
            <a:extLst>
              <a:ext uri="{FF2B5EF4-FFF2-40B4-BE49-F238E27FC236}">
                <a16:creationId xmlns:a16="http://schemas.microsoft.com/office/drawing/2014/main" id="{9D6B7C95-7824-4425-9A31-2B0C292303D8}"/>
              </a:ext>
            </a:extLst>
          </p:cNvPr>
          <p:cNvSpPr txBox="1"/>
          <p:nvPr/>
        </p:nvSpPr>
        <p:spPr>
          <a:xfrm>
            <a:off x="1676400" y="2877556"/>
            <a:ext cx="88392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Modified Retina outperformed most of the detectors.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Single Shot Detector performed slightly better in terms of </a:t>
            </a:r>
            <a:r>
              <a:rPr lang="en-US" dirty="0" err="1">
                <a:latin typeface="Times New Roman" panose="02020603050405020304" pitchFamily="18" charset="0"/>
                <a:cs typeface="Times New Roman" panose="02020603050405020304" pitchFamily="18" charset="0"/>
              </a:rPr>
              <a:t>mAP</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Modified architecture performed better than baseline model.</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Ideal for detection of small objects that require high accuracy score.</a:t>
            </a:r>
          </a:p>
        </p:txBody>
      </p:sp>
      <p:sp>
        <p:nvSpPr>
          <p:cNvPr id="9" name="タイトル 8">
            <a:extLst>
              <a:ext uri="{FF2B5EF4-FFF2-40B4-BE49-F238E27FC236}">
                <a16:creationId xmlns:a16="http://schemas.microsoft.com/office/drawing/2014/main" id="{1C64BC7E-9420-4C80-8F30-248671EFDB8A}"/>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Conclusions</a:t>
            </a:r>
          </a:p>
        </p:txBody>
      </p:sp>
    </p:spTree>
    <p:extLst>
      <p:ext uri="{BB962C8B-B14F-4D97-AF65-F5344CB8AC3E}">
        <p14:creationId xmlns:p14="http://schemas.microsoft.com/office/powerpoint/2010/main" val="4684616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3989" y="531813"/>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49</a:t>
            </a:fld>
            <a:endParaRPr lang="en-US" altLang="en-US"/>
          </a:p>
        </p:txBody>
      </p:sp>
      <p:sp>
        <p:nvSpPr>
          <p:cNvPr id="3073" name="Rectangle 1"/>
          <p:cNvSpPr>
            <a:spLocks noGrp="1" noChangeArrowheads="1"/>
          </p:cNvSpPr>
          <p:nvPr>
            <p:ph type="subTitle" idx="4294967295"/>
          </p:nvPr>
        </p:nvSpPr>
        <p:spPr>
          <a:xfrm>
            <a:off x="0" y="0"/>
            <a:ext cx="10080625" cy="685800"/>
          </a:xfrm>
        </p:spPr>
        <p:txBody>
          <a:bodyPr tIns="28448"/>
          <a:lstStyle/>
          <a:p>
            <a:pPr algn="l"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pPr>
            <a:r>
              <a:rPr lang="en-US" altLang="en-US" sz="3200" dirty="0">
                <a:latin typeface="Times New Roman" panose="02020603050405020304" pitchFamily="18" charset="0"/>
                <a:cs typeface="Times New Roman" panose="02020603050405020304" pitchFamily="18" charset="0"/>
              </a:rPr>
              <a:t>Metrics</a:t>
            </a:r>
          </a:p>
        </p:txBody>
      </p:sp>
      <p:sp>
        <p:nvSpPr>
          <p:cNvPr id="5" name="TextBox 4">
            <a:extLst>
              <a:ext uri="{FF2B5EF4-FFF2-40B4-BE49-F238E27FC236}">
                <a16:creationId xmlns:a16="http://schemas.microsoft.com/office/drawing/2014/main" id="{9D6B7C95-7824-4425-9A31-2B0C292303D8}"/>
              </a:ext>
            </a:extLst>
          </p:cNvPr>
          <p:cNvSpPr txBox="1"/>
          <p:nvPr/>
        </p:nvSpPr>
        <p:spPr>
          <a:xfrm>
            <a:off x="3440112" y="1573762"/>
            <a:ext cx="8839200" cy="1477328"/>
          </a:xfrm>
          <a:prstGeom prst="rect">
            <a:avLst/>
          </a:prstGeom>
          <a:noFill/>
        </p:spPr>
        <p:txBody>
          <a:bodyPr wrap="square" numCol="1" rtlCol="0">
            <a:spAutoFit/>
          </a:bodyPr>
          <a:lstStyle/>
          <a:p>
            <a:r>
              <a:rPr lang="en-US" b="1" dirty="0">
                <a:latin typeface="Times New Roman" panose="02020603050405020304" pitchFamily="18" charset="0"/>
                <a:cs typeface="Times New Roman" panose="02020603050405020304" pitchFamily="18" charset="0"/>
              </a:rPr>
              <a:t>Limitations:</a:t>
            </a:r>
          </a:p>
          <a:p>
            <a:pPr algn="ctr"/>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Required high computational power.</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Limited Access to </a:t>
            </a:r>
            <a:r>
              <a:rPr lang="en-US" dirty="0" err="1">
                <a:latin typeface="Times New Roman" panose="02020603050405020304" pitchFamily="18" charset="0"/>
                <a:cs typeface="Times New Roman" panose="02020603050405020304" pitchFamily="18" charset="0"/>
              </a:rPr>
              <a:t>Colab</a:t>
            </a:r>
            <a:r>
              <a:rPr lang="en-US" dirty="0">
                <a:latin typeface="Times New Roman" panose="02020603050405020304" pitchFamily="18" charset="0"/>
                <a:cs typeface="Times New Roman" panose="02020603050405020304" pitchFamily="18" charset="0"/>
              </a:rPr>
              <a:t> resources.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Long hours of training.              </a:t>
            </a:r>
          </a:p>
        </p:txBody>
      </p:sp>
      <p:sp>
        <p:nvSpPr>
          <p:cNvPr id="9" name="タイトル 8">
            <a:extLst>
              <a:ext uri="{FF2B5EF4-FFF2-40B4-BE49-F238E27FC236}">
                <a16:creationId xmlns:a16="http://schemas.microsoft.com/office/drawing/2014/main" id="{1C64BC7E-9420-4C80-8F30-248671EFDB8A}"/>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Limitations / Future Work</a:t>
            </a:r>
          </a:p>
        </p:txBody>
      </p:sp>
      <p:sp>
        <p:nvSpPr>
          <p:cNvPr id="10" name="TextBox 9">
            <a:extLst>
              <a:ext uri="{FF2B5EF4-FFF2-40B4-BE49-F238E27FC236}">
                <a16:creationId xmlns:a16="http://schemas.microsoft.com/office/drawing/2014/main" id="{E5CAA6F4-02CC-20CA-1790-0187804E4FF9}"/>
              </a:ext>
            </a:extLst>
          </p:cNvPr>
          <p:cNvSpPr txBox="1"/>
          <p:nvPr/>
        </p:nvSpPr>
        <p:spPr>
          <a:xfrm>
            <a:off x="3402815" y="3968750"/>
            <a:ext cx="8839200" cy="147732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Future work:</a:t>
            </a:r>
          </a:p>
          <a:p>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Train model with other loss functions.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Better fine tuning of the network.</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fusion to enlarge the dataset.</a:t>
            </a:r>
          </a:p>
        </p:txBody>
      </p:sp>
    </p:spTree>
    <p:extLst>
      <p:ext uri="{BB962C8B-B14F-4D97-AF65-F5344CB8AC3E}">
        <p14:creationId xmlns:p14="http://schemas.microsoft.com/office/powerpoint/2010/main" val="1319412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11302" y="695216"/>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5</a:t>
            </a:fld>
            <a:endParaRPr lang="en-US" altLang="en-US"/>
          </a:p>
        </p:txBody>
      </p:sp>
      <p:sp>
        <p:nvSpPr>
          <p:cNvPr id="5" name="TextBox 4">
            <a:extLst>
              <a:ext uri="{FF2B5EF4-FFF2-40B4-BE49-F238E27FC236}">
                <a16:creationId xmlns:a16="http://schemas.microsoft.com/office/drawing/2014/main" id="{ED365629-2D5A-482B-B708-ADEAB170BA9D}"/>
              </a:ext>
            </a:extLst>
          </p:cNvPr>
          <p:cNvSpPr txBox="1"/>
          <p:nvPr/>
        </p:nvSpPr>
        <p:spPr>
          <a:xfrm>
            <a:off x="752474" y="3887331"/>
            <a:ext cx="8575674" cy="2800767"/>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General Idea: </a:t>
            </a:r>
            <a:r>
              <a:rPr lang="en-US" sz="1600" dirty="0">
                <a:latin typeface="Times New Roman" panose="02020603050405020304" pitchFamily="18" charset="0"/>
                <a:cs typeface="Times New Roman" panose="02020603050405020304" pitchFamily="18" charset="0"/>
              </a:rPr>
              <a:t>Object detection = localization + classification.</a:t>
            </a:r>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Two Stage detectors:</a:t>
            </a:r>
            <a:r>
              <a:rPr lang="en-US" sz="1600" dirty="0">
                <a:latin typeface="Times New Roman" panose="02020603050405020304" pitchFamily="18" charset="0"/>
                <a:cs typeface="Times New Roman" panose="02020603050405020304" pitchFamily="18" charset="0"/>
              </a:rPr>
              <a:t> First stage generates a sparse set of candidate proposals that should contain  all objects while filtering out the majority of negative locations. Second stage classifies the proposals into classes. Well known architectures are R-CNN, Fast/er R-CNN.</a:t>
            </a: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Single Stage detectors: </a:t>
            </a:r>
            <a:r>
              <a:rPr lang="en-US" sz="1600" dirty="0">
                <a:latin typeface="Times New Roman" panose="02020603050405020304" pitchFamily="18" charset="0"/>
                <a:cs typeface="Times New Roman" panose="02020603050405020304" pitchFamily="18" charset="0"/>
              </a:rPr>
              <a:t>Requires a single pass through the Neural Network and predicts all the bounding boxes in one go. They have been tuned for speed, but their accuracy trails that of two stage methods. Well known architectures are YOLO and </a:t>
            </a:r>
            <a:r>
              <a:rPr lang="en-US" sz="1600" dirty="0" err="1">
                <a:latin typeface="Times New Roman" panose="02020603050405020304" pitchFamily="18" charset="0"/>
                <a:cs typeface="Times New Roman" panose="02020603050405020304" pitchFamily="18" charset="0"/>
              </a:rPr>
              <a:t>RetinaNet</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D94F2E2D-C1AC-4951-8F35-95D7123BD7ED}"/>
              </a:ext>
            </a:extLst>
          </p:cNvPr>
          <p:cNvSpPr txBox="1">
            <a:spLocks/>
          </p:cNvSpPr>
          <p:nvPr/>
        </p:nvSpPr>
        <p:spPr bwMode="auto">
          <a:xfrm>
            <a:off x="-1" y="-31508"/>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Object Detection</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40A7FF2B-4544-4E93-9ABF-86258F7EB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712" y="1242023"/>
            <a:ext cx="7073938" cy="2448836"/>
          </a:xfrm>
          <a:prstGeom prst="rect">
            <a:avLst/>
          </a:prstGeom>
        </p:spPr>
      </p:pic>
    </p:spTree>
    <p:extLst>
      <p:ext uri="{BB962C8B-B14F-4D97-AF65-F5344CB8AC3E}">
        <p14:creationId xmlns:p14="http://schemas.microsoft.com/office/powerpoint/2010/main" val="21835303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ημερομηνίας 2">
            <a:extLst>
              <a:ext uri="{FF2B5EF4-FFF2-40B4-BE49-F238E27FC236}">
                <a16:creationId xmlns:a16="http://schemas.microsoft.com/office/drawing/2014/main" id="{1C34D659-E660-4519-8FF2-D09D2882A0C8}"/>
              </a:ext>
            </a:extLst>
          </p:cNvPr>
          <p:cNvSpPr>
            <a:spLocks noGrp="1"/>
          </p:cNvSpPr>
          <p:nvPr>
            <p:ph type="dt" idx="10"/>
          </p:nvPr>
        </p:nvSpPr>
        <p:spPr/>
        <p:txBody>
          <a:bodyPr/>
          <a:lstStyle/>
          <a:p>
            <a:pPr>
              <a:defRPr/>
            </a:pPr>
            <a:r>
              <a:rPr lang="en-US" altLang="en-US" dirty="0"/>
              <a:t>29/04/2021</a:t>
            </a:r>
          </a:p>
        </p:txBody>
      </p:sp>
      <p:sp>
        <p:nvSpPr>
          <p:cNvPr id="4" name="Θέση υποσέλιδου 3">
            <a:extLst>
              <a:ext uri="{FF2B5EF4-FFF2-40B4-BE49-F238E27FC236}">
                <a16:creationId xmlns:a16="http://schemas.microsoft.com/office/drawing/2014/main" id="{FB034099-E290-4619-BC76-BEB584BF179E}"/>
              </a:ext>
            </a:extLst>
          </p:cNvPr>
          <p:cNvSpPr>
            <a:spLocks noGrp="1"/>
          </p:cNvSpPr>
          <p:nvPr>
            <p:ph type="ftr" idx="11"/>
          </p:nvPr>
        </p:nvSpPr>
        <p:spPr>
          <a:xfrm>
            <a:off x="2982912" y="7029839"/>
            <a:ext cx="4800600" cy="375849"/>
          </a:xfrm>
        </p:spPr>
        <p:txBody>
          <a:bodyPr/>
          <a:lstStyle/>
          <a:p>
            <a:pPr>
              <a:defRPr/>
            </a:pPr>
            <a:r>
              <a:rPr lang="el-GR" altLang="en-US" dirty="0"/>
              <a:t>Εργαστήριο Ψηφιακής Επεξεργασίας </a:t>
            </a:r>
            <a:r>
              <a:rPr lang="el-GR" altLang="en-US" dirty="0" err="1"/>
              <a:t>Σηµάτων</a:t>
            </a:r>
            <a:r>
              <a:rPr lang="el-GR" altLang="en-US" dirty="0"/>
              <a:t> και</a:t>
            </a:r>
            <a:r>
              <a:rPr lang="en-US" altLang="en-US" dirty="0"/>
              <a:t> </a:t>
            </a:r>
            <a:r>
              <a:rPr lang="el-GR" altLang="en-US" dirty="0"/>
              <a:t>Εικόνας</a:t>
            </a:r>
            <a:endParaRPr lang="en-US" altLang="en-US" dirty="0"/>
          </a:p>
        </p:txBody>
      </p:sp>
      <p:sp>
        <p:nvSpPr>
          <p:cNvPr id="5" name="Θέση αριθμού διαφάνειας 4">
            <a:extLst>
              <a:ext uri="{FF2B5EF4-FFF2-40B4-BE49-F238E27FC236}">
                <a16:creationId xmlns:a16="http://schemas.microsoft.com/office/drawing/2014/main" id="{FA51A4E4-0133-4015-8F0E-2FD1E024981F}"/>
              </a:ext>
            </a:extLst>
          </p:cNvPr>
          <p:cNvSpPr>
            <a:spLocks noGrp="1"/>
          </p:cNvSpPr>
          <p:nvPr>
            <p:ph type="sldNum" idx="12"/>
          </p:nvPr>
        </p:nvSpPr>
        <p:spPr/>
        <p:txBody>
          <a:bodyPr/>
          <a:lstStyle/>
          <a:p>
            <a:pPr>
              <a:defRPr/>
            </a:pPr>
            <a:fld id="{A14E5853-4A2F-4836-AD05-ECCC0E4103DA}" type="slidenum">
              <a:rPr lang="en-US" altLang="en-US" smtClean="0"/>
              <a:pPr>
                <a:defRPr/>
              </a:pPr>
              <a:t>50</a:t>
            </a:fld>
            <a:endParaRPr lang="en-US" altLang="en-US"/>
          </a:p>
        </p:txBody>
      </p:sp>
      <p:pic>
        <p:nvPicPr>
          <p:cNvPr id="6" name="Εικόνα 5">
            <a:extLst>
              <a:ext uri="{FF2B5EF4-FFF2-40B4-BE49-F238E27FC236}">
                <a16:creationId xmlns:a16="http://schemas.microsoft.com/office/drawing/2014/main" id="{316123B4-C1ED-4492-A21C-096217652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8586" y="1265237"/>
            <a:ext cx="5851051" cy="4465638"/>
          </a:xfrm>
          <a:prstGeom prst="rect">
            <a:avLst/>
          </a:prstGeom>
        </p:spPr>
      </p:pic>
      <p:sp>
        <p:nvSpPr>
          <p:cNvPr id="7" name="タイトル 8">
            <a:extLst>
              <a:ext uri="{FF2B5EF4-FFF2-40B4-BE49-F238E27FC236}">
                <a16:creationId xmlns:a16="http://schemas.microsoft.com/office/drawing/2014/main" id="{3E06959E-0F7F-547E-0556-76DE7A3E0A73}"/>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Detections</a:t>
            </a:r>
          </a:p>
        </p:txBody>
      </p:sp>
    </p:spTree>
    <p:extLst>
      <p:ext uri="{BB962C8B-B14F-4D97-AF65-F5344CB8AC3E}">
        <p14:creationId xmlns:p14="http://schemas.microsoft.com/office/powerpoint/2010/main" val="13443036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6</a:t>
            </a:fld>
            <a:endParaRPr lang="en-US" altLang="en-US"/>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pic>
        <p:nvPicPr>
          <p:cNvPr id="7" name="Εικόνα 6">
            <a:extLst>
              <a:ext uri="{FF2B5EF4-FFF2-40B4-BE49-F238E27FC236}">
                <a16:creationId xmlns:a16="http://schemas.microsoft.com/office/drawing/2014/main" id="{756511F3-DB50-48B2-90C3-E8007B073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265" y="1606183"/>
            <a:ext cx="6865620" cy="1882140"/>
          </a:xfrm>
          <a:prstGeom prst="rect">
            <a:avLst/>
          </a:prstGeom>
        </p:spPr>
      </p:pic>
      <p:pic>
        <p:nvPicPr>
          <p:cNvPr id="10" name="Εικόνα 9">
            <a:extLst>
              <a:ext uri="{FF2B5EF4-FFF2-40B4-BE49-F238E27FC236}">
                <a16:creationId xmlns:a16="http://schemas.microsoft.com/office/drawing/2014/main" id="{FAEC7ADC-AF4F-48D6-BDA0-E0F49FE7B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312" y="4122737"/>
            <a:ext cx="8023860" cy="1821180"/>
          </a:xfrm>
          <a:prstGeom prst="rect">
            <a:avLst/>
          </a:prstGeom>
        </p:spPr>
      </p:pic>
      <p:sp>
        <p:nvSpPr>
          <p:cNvPr id="11" name="タイトル 8">
            <a:extLst>
              <a:ext uri="{FF2B5EF4-FFF2-40B4-BE49-F238E27FC236}">
                <a16:creationId xmlns:a16="http://schemas.microsoft.com/office/drawing/2014/main" id="{E3D979FA-550C-4601-B739-7231098B73C5}"/>
              </a:ext>
            </a:extLst>
          </p:cNvPr>
          <p:cNvSpPr txBox="1">
            <a:spLocks/>
          </p:cNvSpPr>
          <p:nvPr/>
        </p:nvSpPr>
        <p:spPr bwMode="auto">
          <a:xfrm>
            <a:off x="-1" y="-16752"/>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Pipelines</a:t>
            </a:r>
            <a:endParaRPr kumimoji="1" lang="ja-JP" altLang="en-US" sz="2400" i="1" spc="3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43899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7</a:t>
            </a:fld>
            <a:endParaRPr lang="en-US" altLang="en-US"/>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 typical </a:t>
            </a:r>
            <a:r>
              <a:rPr lang="en-US" sz="1600" b="1" dirty="0">
                <a:latin typeface="Times New Roman" panose="02020603050405020304" pitchFamily="18" charset="0"/>
                <a:cs typeface="Times New Roman" panose="02020603050405020304" pitchFamily="18" charset="0"/>
              </a:rPr>
              <a:t>CNN</a:t>
            </a:r>
            <a:r>
              <a:rPr lang="en-US" sz="1600"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EA9C4CA3-9D6B-48B6-AF02-32CED9750821}"/>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Convolution Neural Networks vs Fully CNN</a:t>
            </a:r>
          </a:p>
        </p:txBody>
      </p:sp>
      <p:pic>
        <p:nvPicPr>
          <p:cNvPr id="11" name="Εικόνα 10">
            <a:extLst>
              <a:ext uri="{FF2B5EF4-FFF2-40B4-BE49-F238E27FC236}">
                <a16:creationId xmlns:a16="http://schemas.microsoft.com/office/drawing/2014/main" id="{B1A60410-C2BE-D646-5A01-3EEEDA714C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312" y="2007031"/>
            <a:ext cx="6172200" cy="2844928"/>
          </a:xfrm>
          <a:prstGeom prst="rect">
            <a:avLst/>
          </a:prstGeom>
        </p:spPr>
      </p:pic>
      <p:sp>
        <p:nvSpPr>
          <p:cNvPr id="12" name="TextBox 11">
            <a:extLst>
              <a:ext uri="{FF2B5EF4-FFF2-40B4-BE49-F238E27FC236}">
                <a16:creationId xmlns:a16="http://schemas.microsoft.com/office/drawing/2014/main" id="{4AC21CC1-20C2-0722-59D7-016F00DBDC04}"/>
              </a:ext>
            </a:extLst>
          </p:cNvPr>
          <p:cNvSpPr txBox="1"/>
          <p:nvPr/>
        </p:nvSpPr>
        <p:spPr>
          <a:xfrm>
            <a:off x="1611312" y="4999150"/>
            <a:ext cx="8575674"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Convolution Layers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Max / Average Pooling Layers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Fully Connected Layers</a:t>
            </a:r>
          </a:p>
          <a:p>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59781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txBox="1">
            <a:spLocks noChangeArrowheads="1"/>
          </p:cNvSpPr>
          <p:nvPr/>
        </p:nvSpPr>
        <p:spPr bwMode="auto">
          <a:xfrm>
            <a:off x="0" y="685800"/>
            <a:ext cx="10080625" cy="687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448" rIns="0" bIns="0"/>
          <a:lstStyle>
            <a:lvl1pPr marL="457200" indent="-457200">
              <a:lnSpc>
                <a:spcPct val="9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Arial" panose="020B0604020202020204" pitchFamily="34" charset="0"/>
                <a:ea typeface="Noto Sans CJK SC Regular" charset="0"/>
                <a:cs typeface="Noto Sans CJK SC Regular" charset="0"/>
              </a:defRPr>
            </a:lvl1pPr>
            <a:lvl2pPr marL="1200150" indent="-457200">
              <a:lnSpc>
                <a:spcPct val="9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800">
                <a:solidFill>
                  <a:srgbClr val="000000"/>
                </a:solidFill>
                <a:latin typeface="Arial" panose="020B0604020202020204" pitchFamily="34" charset="0"/>
                <a:ea typeface="Noto Sans CJK SC Regular" charset="0"/>
                <a:cs typeface="Noto Sans CJK SC Regular" charset="0"/>
              </a:defRPr>
            </a:lvl2pPr>
            <a:lvl3pPr marL="1600200" indent="-457200">
              <a:lnSpc>
                <a:spcPct val="9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Arial" panose="020B0604020202020204" pitchFamily="34" charset="0"/>
                <a:ea typeface="Noto Sans CJK SC Regular" charset="0"/>
                <a:cs typeface="Noto Sans CJK SC Regular" charset="0"/>
              </a:defRPr>
            </a:lvl3pPr>
            <a:lvl4pPr>
              <a:lnSpc>
                <a:spcPct val="9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4pPr>
            <a:lvl5pPr>
              <a:lnSpc>
                <a:spcPct val="9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5pPr>
            <a:lvl6pPr marL="25146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6pPr>
            <a:lvl7pPr marL="29718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7pPr>
            <a:lvl8pPr marL="34290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8pPr>
            <a:lvl9pPr marL="3886200" indent="-228600" defTabSz="457200"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Arial" panose="020B0604020202020204" pitchFamily="34" charset="0"/>
                <a:ea typeface="Noto Sans CJK SC Regular" charset="0"/>
                <a:cs typeface="Noto Sans CJK SC Regular" charset="0"/>
              </a:defRPr>
            </a:lvl9pPr>
          </a:lstStyle>
          <a:p>
            <a:pPr marL="0" indent="0" eaLnBrk="1">
              <a:spcBef>
                <a:spcPct val="0"/>
              </a:spcBef>
            </a:pPr>
            <a:endParaRPr lang="en-US" altLang="en-US" dirty="0"/>
          </a:p>
        </p:txBody>
      </p:sp>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8</a:t>
            </a:fld>
            <a:endParaRPr lang="en-US" altLang="en-US"/>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Convolution:</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EA9C4CA3-9D6B-48B6-AF02-32CED9750821}"/>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Convolution Layer</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AC21CC1-20C2-0722-59D7-016F00DBDC04}"/>
                  </a:ext>
                </a:extLst>
              </p:cNvPr>
              <p:cNvSpPr txBox="1"/>
              <p:nvPr/>
            </p:nvSpPr>
            <p:spPr>
              <a:xfrm>
                <a:off x="503238" y="1839794"/>
                <a:ext cx="8575674" cy="1239635"/>
              </a:xfrm>
              <a:prstGeom prst="rect">
                <a:avLst/>
              </a:prstGeom>
              <a:noFill/>
            </p:spPr>
            <p:txBody>
              <a:bodyPr wrap="square" rtlCol="0">
                <a:spAutoFit/>
              </a:bodyPr>
              <a:lstStyle/>
              <a:p>
                <a:pPr marL="0" marR="0" indent="228600">
                  <a:lnSpc>
                    <a:spcPct val="115000"/>
                  </a:lnSpc>
                  <a:spcBef>
                    <a:spcPts val="0"/>
                  </a:spcBef>
                  <a:spcAft>
                    <a:spcPts val="1000"/>
                  </a:spcAft>
                </a:pPr>
                <a14:m>
                  <m:oMathPara xmlns:m="http://schemas.openxmlformats.org/officeDocument/2006/math">
                    <m:oMathParaPr>
                      <m:jc m:val="centerGroup"/>
                    </m:oMathParaPr>
                    <m:oMath xmlns:m="http://schemas.openxmlformats.org/officeDocument/2006/math">
                      <m:r>
                        <a:rPr lang="en-US" sz="1800" b="1" i="1" smtClean="0">
                          <a:effectLst/>
                          <a:latin typeface="Cambria Math" panose="02040503050406030204" pitchFamily="18" charset="0"/>
                          <a:ea typeface="Calibri" panose="020F0502020204030204" pitchFamily="34" charset="0"/>
                          <a:cs typeface="Times New Roman" panose="02020603050405020304" pitchFamily="18" charset="0"/>
                        </a:rPr>
                        <m:t>𝑺</m:t>
                      </m:r>
                      <m:d>
                        <m:d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𝒋</m:t>
                          </m:r>
                        </m:e>
                      </m:d>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𝑰</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𝑲</m:t>
                          </m:r>
                        </m:e>
                      </m:d>
                      <m:d>
                        <m:d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𝒋</m:t>
                          </m:r>
                        </m:e>
                      </m:d>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supHide m:val="on"/>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1800" b="1" i="1">
                              <a:effectLst/>
                              <a:latin typeface="Cambria Math" panose="02040503050406030204" pitchFamily="18" charset="0"/>
                              <a:ea typeface="Calibri" panose="020F0502020204030204" pitchFamily="34" charset="0"/>
                              <a:cs typeface="Times New Roman" panose="02020603050405020304" pitchFamily="18" charset="0"/>
                            </a:rPr>
                            <m:t>𝒎</m:t>
                          </m:r>
                        </m:sub>
                        <m:sup/>
                        <m:e>
                          <m:nary>
                            <m:naryPr>
                              <m:chr m:val="∑"/>
                              <m:limLoc m:val="undOvr"/>
                              <m:supHide m:val="on"/>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1800" b="1" i="1">
                                  <a:effectLst/>
                                  <a:latin typeface="Cambria Math" panose="02040503050406030204" pitchFamily="18" charset="0"/>
                                  <a:ea typeface="Calibri" panose="020F0502020204030204" pitchFamily="34" charset="0"/>
                                  <a:cs typeface="Times New Roman" panose="02020603050405020304" pitchFamily="18" charset="0"/>
                                </a:rPr>
                                <m:t>𝒏</m:t>
                              </m:r>
                            </m:sub>
                            <m:sup/>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𝑰</m:t>
                              </m:r>
                              <m:d>
                                <m:d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𝒎</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𝒏</m:t>
                                  </m:r>
                                </m:e>
                              </m:d>
                              <m:r>
                                <a:rPr lang="en-US" sz="1800" b="1" i="1">
                                  <a:effectLst/>
                                  <a:latin typeface="Cambria Math" panose="02040503050406030204" pitchFamily="18" charset="0"/>
                                  <a:ea typeface="Calibri" panose="020F0502020204030204" pitchFamily="34" charset="0"/>
                                  <a:cs typeface="Times New Roman" panose="02020603050405020304" pitchFamily="18" charset="0"/>
                                </a:rPr>
                                <m:t>𝑲</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𝒎</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𝒋</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𝒏</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e>
                          </m:nary>
                        </m:e>
                      </m:nary>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4AC21CC1-20C2-0722-59D7-016F00DBDC04}"/>
                  </a:ext>
                </a:extLst>
              </p:cNvPr>
              <p:cNvSpPr txBox="1">
                <a:spLocks noRot="1" noChangeAspect="1" noMove="1" noResize="1" noEditPoints="1" noAdjustHandles="1" noChangeArrowheads="1" noChangeShapeType="1" noTextEdit="1"/>
              </p:cNvSpPr>
              <p:nvPr/>
            </p:nvSpPr>
            <p:spPr>
              <a:xfrm>
                <a:off x="503238" y="1839794"/>
                <a:ext cx="8575674" cy="1239635"/>
              </a:xfrm>
              <a:prstGeom prst="rect">
                <a:avLst/>
              </a:prstGeom>
              <a:blipFill>
                <a:blip r:embed="rId3"/>
                <a:stretch>
                  <a:fillRect/>
                </a:stretch>
              </a:blipFill>
            </p:spPr>
            <p:txBody>
              <a:bodyPr/>
              <a:lstStyle/>
              <a:p>
                <a:r>
                  <a:rPr lang="en-US">
                    <a:noFill/>
                  </a:rPr>
                  <a:t> </a:t>
                </a:r>
              </a:p>
            </p:txBody>
          </p:sp>
        </mc:Fallback>
      </mc:AlternateContent>
      <p:pic>
        <p:nvPicPr>
          <p:cNvPr id="13" name="Εικόνα 12">
            <a:extLst>
              <a:ext uri="{FF2B5EF4-FFF2-40B4-BE49-F238E27FC236}">
                <a16:creationId xmlns:a16="http://schemas.microsoft.com/office/drawing/2014/main" id="{94DC0A81-CF22-B7AF-1AF3-2439D5BA57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712" y="3113337"/>
            <a:ext cx="4572000" cy="2632694"/>
          </a:xfrm>
          <a:prstGeom prst="rect">
            <a:avLst/>
          </a:prstGeom>
        </p:spPr>
      </p:pic>
      <p:sp>
        <p:nvSpPr>
          <p:cNvPr id="14" name="TextBox 13">
            <a:extLst>
              <a:ext uri="{FF2B5EF4-FFF2-40B4-BE49-F238E27FC236}">
                <a16:creationId xmlns:a16="http://schemas.microsoft.com/office/drawing/2014/main" id="{5AE9F590-5C3C-9382-7462-ADD5D50EED8D}"/>
              </a:ext>
            </a:extLst>
          </p:cNvPr>
          <p:cNvSpPr txBox="1"/>
          <p:nvPr/>
        </p:nvSpPr>
        <p:spPr>
          <a:xfrm>
            <a:off x="5726112" y="4051370"/>
            <a:ext cx="8575674" cy="646331"/>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Goal: </a:t>
            </a:r>
            <a:r>
              <a:rPr lang="en-US" sz="1600" dirty="0">
                <a:latin typeface="Times New Roman" panose="02020603050405020304" pitchFamily="18" charset="0"/>
                <a:cs typeface="Times New Roman" panose="02020603050405020304" pitchFamily="18" charset="0"/>
              </a:rPr>
              <a:t>Extract high-level </a:t>
            </a:r>
            <a:r>
              <a:rPr lang="en-US" sz="1800" dirty="0">
                <a:effectLst/>
                <a:latin typeface="Times New Roman" panose="02020603050405020304" pitchFamily="18" charset="0"/>
                <a:ea typeface="Calibri" panose="020F0502020204030204" pitchFamily="34" charset="0"/>
              </a:rPr>
              <a:t>semantically rich </a:t>
            </a:r>
          </a:p>
          <a:p>
            <a:r>
              <a:rPr lang="en-US" sz="1800" dirty="0">
                <a:effectLst/>
                <a:latin typeface="Times New Roman" panose="02020603050405020304" pitchFamily="18" charset="0"/>
                <a:ea typeface="Calibri" panose="020F0502020204030204" pitchFamily="34" charset="0"/>
              </a:rPr>
              <a:t>features from the input image</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27430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p>
            <a:pPr>
              <a:defRPr/>
            </a:pPr>
            <a:fld id="{5E4F14A6-07DA-4067-851D-A87F8A5D4135}" type="datetime1">
              <a:rPr lang="el-GR" altLang="en-US" smtClean="0"/>
              <a:t>6/7/2022</a:t>
            </a:fld>
            <a:endParaRPr lang="en-US" altLang="en-US"/>
          </a:p>
        </p:txBody>
      </p:sp>
      <p:sp>
        <p:nvSpPr>
          <p:cNvPr id="4" name="Footer Placeholder 3"/>
          <p:cNvSpPr>
            <a:spLocks noGrp="1"/>
          </p:cNvSpPr>
          <p:nvPr>
            <p:ph type="ftr" idx="11"/>
          </p:nvPr>
        </p:nvSpPr>
        <p:spPr>
          <a:xfrm>
            <a:off x="2982912" y="7132637"/>
            <a:ext cx="4343400" cy="273051"/>
          </a:xfrm>
        </p:spPr>
        <p:txBody>
          <a:bodyPr/>
          <a:lstStyle/>
          <a:p>
            <a:pPr>
              <a:defRPr/>
            </a:pPr>
            <a:r>
              <a:rPr lang="el-GR" altLang="en-US" dirty="0"/>
              <a:t>Εργαστήριο Ψηφιακής Επεξεργασίας </a:t>
            </a:r>
            <a:r>
              <a:rPr lang="el-GR" altLang="en-US" dirty="0" err="1"/>
              <a:t>Σηµάτων</a:t>
            </a:r>
            <a:r>
              <a:rPr lang="el-GR" altLang="en-US" dirty="0"/>
              <a:t> και Εικόνας</a:t>
            </a:r>
            <a:endParaRPr lang="en-US" altLang="en-US" dirty="0"/>
          </a:p>
        </p:txBody>
      </p:sp>
      <p:sp>
        <p:nvSpPr>
          <p:cNvPr id="3" name="Slide Number Placeholder 2"/>
          <p:cNvSpPr>
            <a:spLocks noGrp="1"/>
          </p:cNvSpPr>
          <p:nvPr>
            <p:ph type="sldNum" idx="12"/>
          </p:nvPr>
        </p:nvSpPr>
        <p:spPr/>
        <p:txBody>
          <a:bodyPr/>
          <a:lstStyle/>
          <a:p>
            <a:pPr>
              <a:defRPr/>
            </a:pPr>
            <a:fld id="{A14E5853-4A2F-4836-AD05-ECCC0E4103DA}" type="slidenum">
              <a:rPr lang="en-US" altLang="en-US" smtClean="0"/>
              <a:pPr>
                <a:defRPr/>
              </a:pPr>
              <a:t>9</a:t>
            </a:fld>
            <a:endParaRPr lang="en-US" altLang="en-US"/>
          </a:p>
        </p:txBody>
      </p:sp>
      <p:sp>
        <p:nvSpPr>
          <p:cNvPr id="5" name="TextBox 4">
            <a:extLst>
              <a:ext uri="{FF2B5EF4-FFF2-40B4-BE49-F238E27FC236}">
                <a16:creationId xmlns:a16="http://schemas.microsoft.com/office/drawing/2014/main" id="{ED365629-2D5A-482B-B708-ADEAB170BA9D}"/>
              </a:ext>
            </a:extLst>
          </p:cNvPr>
          <p:cNvSpPr txBox="1"/>
          <p:nvPr/>
        </p:nvSpPr>
        <p:spPr>
          <a:xfrm>
            <a:off x="503238" y="1189037"/>
            <a:ext cx="8575674"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Transpose Convolution:</a:t>
            </a:r>
          </a:p>
          <a:p>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F47866-AAA6-4444-8F8A-0C3D046595D0}"/>
              </a:ext>
            </a:extLst>
          </p:cNvPr>
          <p:cNvSpPr txBox="1"/>
          <p:nvPr/>
        </p:nvSpPr>
        <p:spPr>
          <a:xfrm>
            <a:off x="3973512" y="6401139"/>
            <a:ext cx="2362200" cy="338554"/>
          </a:xfrm>
          <a:prstGeom prst="rect">
            <a:avLst/>
          </a:prstGeom>
          <a:noFill/>
        </p:spPr>
        <p:txBody>
          <a:bodyPr wrap="square" rtlCol="0">
            <a:spAutoFit/>
          </a:bodyPr>
          <a:lstStyle/>
          <a:p>
            <a:endParaRPr lang="en-US" sz="1600" i="1" dirty="0">
              <a:latin typeface="Times New Roman" panose="02020603050405020304" pitchFamily="18" charset="0"/>
              <a:cs typeface="Times New Roman" panose="02020603050405020304" pitchFamily="18" charset="0"/>
            </a:endParaRPr>
          </a:p>
        </p:txBody>
      </p:sp>
      <p:sp>
        <p:nvSpPr>
          <p:cNvPr id="9" name="タイトル 8">
            <a:extLst>
              <a:ext uri="{FF2B5EF4-FFF2-40B4-BE49-F238E27FC236}">
                <a16:creationId xmlns:a16="http://schemas.microsoft.com/office/drawing/2014/main" id="{EA9C4CA3-9D6B-48B6-AF02-32CED9750821}"/>
              </a:ext>
            </a:extLst>
          </p:cNvPr>
          <p:cNvSpPr txBox="1">
            <a:spLocks/>
          </p:cNvSpPr>
          <p:nvPr/>
        </p:nvSpPr>
        <p:spPr bwMode="auto">
          <a:xfrm>
            <a:off x="-1" y="0"/>
            <a:ext cx="10080625" cy="750083"/>
          </a:xfrm>
          <a:prstGeom prst="rect">
            <a:avLst/>
          </a:prstGeom>
          <a:solidFill>
            <a:srgbClr val="00B0F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Noto Sans CJK SC Regular" charset="0"/>
                <a:cs typeface="Noto Sans CJK SC Regular" charset="0"/>
              </a:defRPr>
            </a:lvl9pPr>
          </a:lstStyle>
          <a:p>
            <a:r>
              <a:rPr kumimoji="1" lang="en-US" altLang="ja-JP" sz="2400" i="1" spc="300" dirty="0">
                <a:solidFill>
                  <a:schemeClr val="bg1"/>
                </a:solidFill>
                <a:latin typeface="Times New Roman" panose="02020603050405020304" pitchFamily="18" charset="0"/>
                <a:cs typeface="Times New Roman" panose="02020603050405020304" pitchFamily="18" charset="0"/>
              </a:rPr>
              <a:t>Transpose Convolution</a:t>
            </a:r>
          </a:p>
        </p:txBody>
      </p:sp>
      <p:sp>
        <p:nvSpPr>
          <p:cNvPr id="14" name="TextBox 13">
            <a:extLst>
              <a:ext uri="{FF2B5EF4-FFF2-40B4-BE49-F238E27FC236}">
                <a16:creationId xmlns:a16="http://schemas.microsoft.com/office/drawing/2014/main" id="{5AE9F590-5C3C-9382-7462-ADD5D50EED8D}"/>
              </a:ext>
            </a:extLst>
          </p:cNvPr>
          <p:cNvSpPr txBox="1"/>
          <p:nvPr/>
        </p:nvSpPr>
        <p:spPr>
          <a:xfrm>
            <a:off x="1830703" y="5147705"/>
            <a:ext cx="8575674" cy="646331"/>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Goal: </a:t>
            </a:r>
            <a:r>
              <a:rPr lang="en-US" sz="1800" dirty="0">
                <a:effectLst/>
                <a:latin typeface="Times New Roman" panose="02020603050405020304" pitchFamily="18" charset="0"/>
                <a:ea typeface="Calibri" panose="020F0502020204030204" pitchFamily="34" charset="0"/>
              </a:rPr>
              <a:t>to increase (up-sample) the spatial </a:t>
            </a:r>
          </a:p>
          <a:p>
            <a:r>
              <a:rPr lang="en-US" sz="1800" dirty="0">
                <a:effectLst/>
                <a:latin typeface="Times New Roman" panose="02020603050405020304" pitchFamily="18" charset="0"/>
                <a:ea typeface="Calibri" panose="020F0502020204030204" pitchFamily="34" charset="0"/>
              </a:rPr>
              <a:t>dimensions of the intermediate feature maps</a:t>
            </a:r>
            <a:endParaRPr lang="en-US" sz="1600" b="1" dirty="0">
              <a:latin typeface="Times New Roman" panose="02020603050405020304" pitchFamily="18" charset="0"/>
              <a:cs typeface="Times New Roman" panose="02020603050405020304" pitchFamily="18" charset="0"/>
            </a:endParaRPr>
          </a:p>
        </p:txBody>
      </p:sp>
      <p:pic>
        <p:nvPicPr>
          <p:cNvPr id="15" name="Εικόνα 14">
            <a:extLst>
              <a:ext uri="{FF2B5EF4-FFF2-40B4-BE49-F238E27FC236}">
                <a16:creationId xmlns:a16="http://schemas.microsoft.com/office/drawing/2014/main" id="{0B70EFDA-C89B-961A-EF95-19CF64638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703" y="2326676"/>
            <a:ext cx="5837556" cy="2388858"/>
          </a:xfrm>
          <a:prstGeom prst="rect">
            <a:avLst/>
          </a:prstGeom>
        </p:spPr>
      </p:pic>
    </p:spTree>
    <p:extLst>
      <p:ext uri="{BB962C8B-B14F-4D97-AF65-F5344CB8AC3E}">
        <p14:creationId xmlns:p14="http://schemas.microsoft.com/office/powerpoint/2010/main" val="2766521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Δέμα">
  <a:themeElements>
    <a:clrScheme name="Δέμα">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Δέμα">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Δέμα">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TM10001115[[fn=Δέμα]]</Template>
  <TotalTime>31594</TotalTime>
  <Words>2754</Words>
  <Application>Microsoft Office PowerPoint</Application>
  <PresentationFormat>Προσαρμογή</PresentationFormat>
  <Paragraphs>777</Paragraphs>
  <Slides>50</Slides>
  <Notes>47</Notes>
  <HiddenSlides>0</HiddenSlides>
  <MMClips>0</MMClips>
  <ScaleCrop>false</ScaleCrop>
  <HeadingPairs>
    <vt:vector size="6" baseType="variant">
      <vt:variant>
        <vt:lpstr>Γραμματοσειρές που χρησιμοποιούνται</vt:lpstr>
      </vt:variant>
      <vt:variant>
        <vt:i4>7</vt:i4>
      </vt:variant>
      <vt:variant>
        <vt:lpstr>Θέμα</vt:lpstr>
      </vt:variant>
      <vt:variant>
        <vt:i4>1</vt:i4>
      </vt:variant>
      <vt:variant>
        <vt:lpstr>Τίτλοι διαφανειών</vt:lpstr>
      </vt:variant>
      <vt:variant>
        <vt:i4>50</vt:i4>
      </vt:variant>
    </vt:vector>
  </HeadingPairs>
  <TitlesOfParts>
    <vt:vector size="58" baseType="lpstr">
      <vt:lpstr>Arial</vt:lpstr>
      <vt:lpstr>Arial Black</vt:lpstr>
      <vt:lpstr>Calibri</vt:lpstr>
      <vt:lpstr>Cambria Math</vt:lpstr>
      <vt:lpstr>Corbel</vt:lpstr>
      <vt:lpstr>Gill Sans MT</vt:lpstr>
      <vt:lpstr>Times New Roman</vt:lpstr>
      <vt:lpstr>Δέμα</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dtheodor</dc:creator>
  <cp:keywords/>
  <dc:description/>
  <cp:lastModifiedBy>ctrimas@outlook.com</cp:lastModifiedBy>
  <cp:revision>461</cp:revision>
  <cp:lastPrinted>1601-01-01T00:00:00Z</cp:lastPrinted>
  <dcterms:created xsi:type="dcterms:W3CDTF">2017-02-07T19:46:19Z</dcterms:created>
  <dcterms:modified xsi:type="dcterms:W3CDTF">2022-07-06T18:18:13Z</dcterms:modified>
</cp:coreProperties>
</file>